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77" r:id="rId2"/>
    <p:sldId id="362" r:id="rId3"/>
    <p:sldId id="370" r:id="rId4"/>
    <p:sldId id="371" r:id="rId5"/>
    <p:sldId id="256" r:id="rId6"/>
    <p:sldId id="363" r:id="rId7"/>
    <p:sldId id="276" r:id="rId8"/>
    <p:sldId id="357" r:id="rId9"/>
    <p:sldId id="358" r:id="rId10"/>
    <p:sldId id="354" r:id="rId11"/>
    <p:sldId id="364" r:id="rId12"/>
    <p:sldId id="353" r:id="rId13"/>
    <p:sldId id="365" r:id="rId14"/>
    <p:sldId id="366" r:id="rId15"/>
    <p:sldId id="367" r:id="rId16"/>
    <p:sldId id="368" r:id="rId17"/>
    <p:sldId id="369" r:id="rId18"/>
    <p:sldId id="316" r:id="rId19"/>
  </p:sldIdLst>
  <p:sldSz cx="9144000" cy="6858000" type="screen4x3"/>
  <p:notesSz cx="6797675" cy="9874250"/>
  <p:defaultTextStyle>
    <a:defPPr>
      <a:defRPr lang="el-GR"/>
    </a:defPPr>
    <a:lvl1pPr algn="l" rtl="0" fontAlgn="base">
      <a:spcBef>
        <a:spcPct val="0"/>
      </a:spcBef>
      <a:spcAft>
        <a:spcPct val="0"/>
      </a:spcAft>
      <a:defRPr sz="2000" b="1" kern="1200">
        <a:solidFill>
          <a:srgbClr val="002060"/>
        </a:solidFill>
        <a:latin typeface="Arial" charset="0"/>
        <a:ea typeface="+mn-ea"/>
        <a:cs typeface="Arial" charset="0"/>
      </a:defRPr>
    </a:lvl1pPr>
    <a:lvl2pPr marL="457200" algn="l" rtl="0" fontAlgn="base">
      <a:spcBef>
        <a:spcPct val="0"/>
      </a:spcBef>
      <a:spcAft>
        <a:spcPct val="0"/>
      </a:spcAft>
      <a:defRPr sz="2000" b="1" kern="1200">
        <a:solidFill>
          <a:srgbClr val="002060"/>
        </a:solidFill>
        <a:latin typeface="Arial" charset="0"/>
        <a:ea typeface="+mn-ea"/>
        <a:cs typeface="Arial" charset="0"/>
      </a:defRPr>
    </a:lvl2pPr>
    <a:lvl3pPr marL="914400" algn="l" rtl="0" fontAlgn="base">
      <a:spcBef>
        <a:spcPct val="0"/>
      </a:spcBef>
      <a:spcAft>
        <a:spcPct val="0"/>
      </a:spcAft>
      <a:defRPr sz="2000" b="1" kern="1200">
        <a:solidFill>
          <a:srgbClr val="002060"/>
        </a:solidFill>
        <a:latin typeface="Arial" charset="0"/>
        <a:ea typeface="+mn-ea"/>
        <a:cs typeface="Arial" charset="0"/>
      </a:defRPr>
    </a:lvl3pPr>
    <a:lvl4pPr marL="1371600" algn="l" rtl="0" fontAlgn="base">
      <a:spcBef>
        <a:spcPct val="0"/>
      </a:spcBef>
      <a:spcAft>
        <a:spcPct val="0"/>
      </a:spcAft>
      <a:defRPr sz="2000" b="1" kern="1200">
        <a:solidFill>
          <a:srgbClr val="002060"/>
        </a:solidFill>
        <a:latin typeface="Arial" charset="0"/>
        <a:ea typeface="+mn-ea"/>
        <a:cs typeface="Arial" charset="0"/>
      </a:defRPr>
    </a:lvl4pPr>
    <a:lvl5pPr marL="1828800" algn="l" rtl="0" fontAlgn="base">
      <a:spcBef>
        <a:spcPct val="0"/>
      </a:spcBef>
      <a:spcAft>
        <a:spcPct val="0"/>
      </a:spcAft>
      <a:defRPr sz="2000" b="1" kern="1200">
        <a:solidFill>
          <a:srgbClr val="002060"/>
        </a:solidFill>
        <a:latin typeface="Arial" charset="0"/>
        <a:ea typeface="+mn-ea"/>
        <a:cs typeface="Arial" charset="0"/>
      </a:defRPr>
    </a:lvl5pPr>
    <a:lvl6pPr marL="2286000" algn="l" defTabSz="914400" rtl="0" eaLnBrk="1" latinLnBrk="0" hangingPunct="1">
      <a:defRPr sz="2000" b="1" kern="1200">
        <a:solidFill>
          <a:srgbClr val="002060"/>
        </a:solidFill>
        <a:latin typeface="Arial" charset="0"/>
        <a:ea typeface="+mn-ea"/>
        <a:cs typeface="Arial" charset="0"/>
      </a:defRPr>
    </a:lvl6pPr>
    <a:lvl7pPr marL="2743200" algn="l" defTabSz="914400" rtl="0" eaLnBrk="1" latinLnBrk="0" hangingPunct="1">
      <a:defRPr sz="2000" b="1" kern="1200">
        <a:solidFill>
          <a:srgbClr val="002060"/>
        </a:solidFill>
        <a:latin typeface="Arial" charset="0"/>
        <a:ea typeface="+mn-ea"/>
        <a:cs typeface="Arial" charset="0"/>
      </a:defRPr>
    </a:lvl7pPr>
    <a:lvl8pPr marL="3200400" algn="l" defTabSz="914400" rtl="0" eaLnBrk="1" latinLnBrk="0" hangingPunct="1">
      <a:defRPr sz="2000" b="1" kern="1200">
        <a:solidFill>
          <a:srgbClr val="002060"/>
        </a:solidFill>
        <a:latin typeface="Arial" charset="0"/>
        <a:ea typeface="+mn-ea"/>
        <a:cs typeface="Arial" charset="0"/>
      </a:defRPr>
    </a:lvl8pPr>
    <a:lvl9pPr marL="3657600" algn="l" defTabSz="914400" rtl="0" eaLnBrk="1" latinLnBrk="0" hangingPunct="1">
      <a:defRPr sz="2000" b="1" kern="1200">
        <a:solidFill>
          <a:srgbClr val="00206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6600"/>
    <a:srgbClr val="D9FF9B"/>
    <a:srgbClr val="D1FF85"/>
    <a:srgbClr val="A3FF0D"/>
    <a:srgbClr val="002060"/>
    <a:srgbClr val="808080"/>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46" autoAdjust="0"/>
    <p:restoredTop sz="83627" autoAdjust="0"/>
  </p:normalViewPr>
  <p:slideViewPr>
    <p:cSldViewPr>
      <p:cViewPr>
        <p:scale>
          <a:sx n="66" d="100"/>
          <a:sy n="66" d="100"/>
        </p:scale>
        <p:origin x="-1572" y="18"/>
      </p:cViewPr>
      <p:guideLst>
        <p:guide orient="horz" pos="2160"/>
        <p:guide pos="2880"/>
      </p:guideLst>
    </p:cSldViewPr>
  </p:slideViewPr>
  <p:outlineViewPr>
    <p:cViewPr>
      <p:scale>
        <a:sx n="33" d="100"/>
        <a:sy n="33" d="100"/>
      </p:scale>
      <p:origin x="0" y="666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20" y="-90"/>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spcBef>
                <a:spcPct val="0"/>
              </a:spcBef>
              <a:buFontTx/>
              <a:buNone/>
              <a:defRPr sz="1200" b="0">
                <a:solidFill>
                  <a:schemeClr val="tx1"/>
                </a:solidFill>
              </a:defRPr>
            </a:lvl1pPr>
          </a:lstStyle>
          <a:p>
            <a:pPr>
              <a:defRPr/>
            </a:pPr>
            <a:endParaRPr lang="bg-BG"/>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spcBef>
                <a:spcPct val="0"/>
              </a:spcBef>
              <a:buFontTx/>
              <a:buNone/>
              <a:defRPr sz="1200" b="0">
                <a:solidFill>
                  <a:schemeClr val="tx1"/>
                </a:solidFill>
              </a:defRPr>
            </a:lvl1pPr>
          </a:lstStyle>
          <a:p>
            <a:pPr>
              <a:defRPr/>
            </a:pPr>
            <a:fld id="{6FECB7CF-8A05-4342-806C-33F9C6DA4FF6}" type="datetimeFigureOut">
              <a:rPr lang="bg-BG"/>
              <a:pPr>
                <a:defRPr/>
              </a:pPr>
              <a:t>25.1.2016 г.</a:t>
            </a:fld>
            <a:endParaRPr lang="bg-BG"/>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spcBef>
                <a:spcPct val="0"/>
              </a:spcBef>
              <a:buFontTx/>
              <a:buNone/>
              <a:defRPr sz="1200" b="0">
                <a:solidFill>
                  <a:schemeClr val="tx1"/>
                </a:solidFill>
              </a:defRPr>
            </a:lvl1pPr>
          </a:lstStyle>
          <a:p>
            <a:pPr>
              <a:defRPr/>
            </a:pPr>
            <a:endParaRPr lang="bg-BG"/>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spcBef>
                <a:spcPct val="0"/>
              </a:spcBef>
              <a:buFontTx/>
              <a:buNone/>
              <a:defRPr sz="1200" b="0">
                <a:solidFill>
                  <a:schemeClr val="tx1"/>
                </a:solidFill>
              </a:defRPr>
            </a:lvl1pPr>
          </a:lstStyle>
          <a:p>
            <a:pPr>
              <a:defRPr/>
            </a:pPr>
            <a:fld id="{521F3C1A-711B-49BB-8881-581F414EF364}" type="slidenum">
              <a:rPr lang="bg-BG"/>
              <a:pPr>
                <a:defRPr/>
              </a:pPr>
              <a:t>‹#›</a:t>
            </a:fld>
            <a:endParaRPr lang="bg-BG"/>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buFontTx/>
              <a:buNone/>
              <a:defRPr sz="1200" b="0">
                <a:solidFill>
                  <a:schemeClr val="tx1"/>
                </a:solidFill>
                <a:latin typeface="+mn-lt"/>
                <a:cs typeface="+mn-cs"/>
              </a:defRPr>
            </a:lvl1pPr>
          </a:lstStyle>
          <a:p>
            <a:pPr>
              <a:defRPr/>
            </a:pPr>
            <a:endParaRPr lang="el-GR"/>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buFontTx/>
              <a:buNone/>
              <a:defRPr sz="1200" b="0">
                <a:solidFill>
                  <a:schemeClr val="tx1"/>
                </a:solidFill>
                <a:latin typeface="+mn-lt"/>
                <a:cs typeface="+mn-cs"/>
              </a:defRPr>
            </a:lvl1pPr>
          </a:lstStyle>
          <a:p>
            <a:pPr>
              <a:defRPr/>
            </a:pPr>
            <a:fld id="{438FFB86-5FE2-4367-8F8E-57C493FBA72F}" type="datetimeFigureOut">
              <a:rPr lang="el-GR"/>
              <a:pPr>
                <a:defRPr/>
              </a:pPr>
              <a:t>25/1/2016</a:t>
            </a:fld>
            <a:endParaRPr lang="el-GR"/>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buFontTx/>
              <a:buNone/>
              <a:defRPr sz="1200" b="0">
                <a:solidFill>
                  <a:schemeClr val="tx1"/>
                </a:solidFill>
                <a:latin typeface="+mn-lt"/>
                <a:cs typeface="+mn-cs"/>
              </a:defRPr>
            </a:lvl1pPr>
          </a:lstStyle>
          <a:p>
            <a:pPr>
              <a:defRPr/>
            </a:pPr>
            <a:endParaRPr lang="el-GR"/>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buFontTx/>
              <a:buNone/>
              <a:defRPr sz="1200" b="0">
                <a:solidFill>
                  <a:schemeClr val="tx1"/>
                </a:solidFill>
                <a:latin typeface="+mn-lt"/>
                <a:cs typeface="+mn-cs"/>
              </a:defRPr>
            </a:lvl1pPr>
          </a:lstStyle>
          <a:p>
            <a:pPr>
              <a:defRPr/>
            </a:pPr>
            <a:fld id="{FB062E73-1C64-4067-8991-CC608EB86A7A}"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bg-BG" smtClean="0"/>
          </a:p>
        </p:txBody>
      </p:sp>
      <p:sp>
        <p:nvSpPr>
          <p:cNvPr id="4" name="Slide Number Placeholder 3"/>
          <p:cNvSpPr>
            <a:spLocks noGrp="1"/>
          </p:cNvSpPr>
          <p:nvPr>
            <p:ph type="sldNum" sz="quarter" idx="5"/>
          </p:nvPr>
        </p:nvSpPr>
        <p:spPr/>
        <p:txBody>
          <a:bodyPr/>
          <a:lstStyle/>
          <a:p>
            <a:pPr>
              <a:defRPr/>
            </a:pPr>
            <a:fld id="{5E621518-18AD-41DF-A465-8EA9B8FE9B32}" type="slidenum">
              <a:rPr lang="el-GR" smtClean="0"/>
              <a:pPr>
                <a:defRPr/>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90755221-B7AC-4E0F-998D-DED451928188}" type="slidenum">
              <a:rPr lang="el-GR" sz="1200" b="0">
                <a:solidFill>
                  <a:schemeClr val="tx1"/>
                </a:solidFill>
                <a:latin typeface="+mn-lt"/>
                <a:cs typeface="+mn-cs"/>
              </a:rPr>
              <a:pPr algn="r">
                <a:defRPr/>
              </a:pPr>
              <a:t>12</a:t>
            </a:fld>
            <a:endParaRPr lang="el-GR" sz="1200" b="0">
              <a:solidFill>
                <a:schemeClr val="tx1"/>
              </a:solidFill>
              <a:latin typeface="+mn-lt"/>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mtClean="0"/>
              <a:t>In the following paragraphs it is attempted a very brief presentation of the most important factors influencing tax ethics and tax compliance, through a brief analysis of relevant theoretical approaches retrieved from articles and published literature issued in the past. These are the following:…</a:t>
            </a:r>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FAB35B71-448F-4B4D-B1B4-FE836E9B222C}" type="slidenum">
              <a:rPr lang="el-GR" sz="1200" b="0">
                <a:solidFill>
                  <a:schemeClr val="tx1"/>
                </a:solidFill>
                <a:latin typeface="+mn-lt"/>
                <a:cs typeface="+mn-cs"/>
              </a:rPr>
              <a:pPr algn="r">
                <a:defRPr/>
              </a:pPr>
              <a:t>13</a:t>
            </a:fld>
            <a:endParaRPr lang="el-GR" sz="1200" b="0">
              <a:solidFill>
                <a:schemeClr val="tx1"/>
              </a:solidFill>
              <a:latin typeface="+mn-lt"/>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125C8BBC-6C87-41D5-A2A0-BED2ED8F88B6}" type="slidenum">
              <a:rPr lang="el-GR" sz="1200" b="0">
                <a:solidFill>
                  <a:schemeClr val="tx1"/>
                </a:solidFill>
                <a:latin typeface="+mn-lt"/>
                <a:cs typeface="+mn-cs"/>
              </a:rPr>
              <a:pPr algn="r">
                <a:defRPr/>
              </a:pPr>
              <a:t>14</a:t>
            </a:fld>
            <a:endParaRPr lang="el-GR" sz="1200" b="0">
              <a:solidFill>
                <a:schemeClr val="tx1"/>
              </a:solidFill>
              <a:latin typeface="+mn-lt"/>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D736692E-5C35-4229-9F2E-90F17A9DBA75}" type="slidenum">
              <a:rPr lang="el-GR" sz="1200" b="0">
                <a:solidFill>
                  <a:schemeClr val="tx1"/>
                </a:solidFill>
                <a:latin typeface="+mn-lt"/>
                <a:cs typeface="+mn-cs"/>
              </a:rPr>
              <a:pPr algn="r">
                <a:defRPr/>
              </a:pPr>
              <a:t>15</a:t>
            </a:fld>
            <a:endParaRPr lang="el-GR" sz="1200" b="0">
              <a:solidFill>
                <a:schemeClr val="tx1"/>
              </a:solidFill>
              <a:latin typeface="+mn-lt"/>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z="800" smtClean="0">
                <a:solidFill>
                  <a:srgbClr val="002060"/>
                </a:solidFill>
                <a:latin typeface="Arial" charset="0"/>
                <a:cs typeface="Arial" charset="0"/>
              </a:rPr>
              <a:t>Differences between actual and perceived characteristics of tax audit: </a:t>
            </a:r>
            <a:r>
              <a:rPr lang="en-GB" smtClean="0"/>
              <a:t>So there are studies that explain the high degree of tax compliance (higher than the estimated empirically) by the fact that people - taxpayers believe that the likelihood of realization of tax audits is much greater than the actual</a:t>
            </a:r>
            <a:r>
              <a:rPr lang="en-US" smtClean="0"/>
              <a:t>.</a:t>
            </a:r>
          </a:p>
          <a:p>
            <a:pPr eaLnBrk="1" hangingPunct="1">
              <a:spcBef>
                <a:spcPct val="0"/>
              </a:spcBef>
              <a:buFontTx/>
              <a:buChar char="•"/>
            </a:pPr>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F48B3632-E3D9-4055-97EC-884EC863D776}" type="slidenum">
              <a:rPr lang="el-GR" sz="1200" b="0">
                <a:solidFill>
                  <a:schemeClr val="tx1"/>
                </a:solidFill>
                <a:latin typeface="+mn-lt"/>
                <a:cs typeface="+mn-cs"/>
              </a:rPr>
              <a:pPr algn="r">
                <a:defRPr/>
              </a:pPr>
              <a:t>16</a:t>
            </a:fld>
            <a:endParaRPr lang="el-GR" sz="1200" b="0">
              <a:solidFill>
                <a:schemeClr val="tx1"/>
              </a:solidFill>
              <a:latin typeface="+mn-lt"/>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buFontTx/>
              <a:buChar char="•"/>
            </a:pPr>
            <a:endParaRPr lang="en-US" smtClean="0">
              <a:solidFill>
                <a:srgbClr val="002060"/>
              </a:solidFill>
              <a:latin typeface="Arial" charset="0"/>
              <a:cs typeface="Arial" charset="0"/>
            </a:endParaRPr>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E9AAA607-7290-4B84-A937-3D32F433E560}" type="slidenum">
              <a:rPr lang="el-GR" sz="1200" b="0">
                <a:solidFill>
                  <a:schemeClr val="tx1"/>
                </a:solidFill>
                <a:latin typeface="+mn-lt"/>
                <a:cs typeface="+mn-cs"/>
              </a:rPr>
              <a:pPr algn="r">
                <a:defRPr/>
              </a:pPr>
              <a:t>17</a:t>
            </a:fld>
            <a:endParaRPr lang="el-GR" sz="1200" b="0">
              <a:solidFill>
                <a:schemeClr val="tx1"/>
              </a:solidFill>
              <a:latin typeface="+mn-lt"/>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C01F0D-B7F5-4F65-977E-32ACA76395AE}" type="slidenum">
              <a:rPr lang="el-GR"/>
              <a:pPr fontAlgn="base">
                <a:spcBef>
                  <a:spcPct val="0"/>
                </a:spcBef>
                <a:spcAft>
                  <a:spcPct val="0"/>
                </a:spcAft>
                <a:defRPr/>
              </a:pPr>
              <a:t>18</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r>
              <a:rPr lang="en-US" sz="700" smtClean="0">
                <a:solidFill>
                  <a:srgbClr val="005392"/>
                </a:solidFill>
                <a:latin typeface="Arial" charset="0"/>
                <a:cs typeface="Arial" charset="0"/>
              </a:rPr>
              <a:t>… </a:t>
            </a:r>
            <a:r>
              <a:rPr lang="en-US" sz="800" smtClean="0">
                <a:solidFill>
                  <a:srgbClr val="005392"/>
                </a:solidFill>
                <a:latin typeface="Arial" charset="0"/>
                <a:cs typeface="Arial" charset="0"/>
              </a:rPr>
              <a:t>Understanding the problem of tax compliance or tax evasion is a much more complex process and requires the </a:t>
            </a:r>
            <a:r>
              <a:rPr lang="en-US" sz="800" b="1" smtClean="0">
                <a:solidFill>
                  <a:srgbClr val="005392"/>
                </a:solidFill>
                <a:latin typeface="Arial" charset="0"/>
                <a:cs typeface="Arial" charset="0"/>
              </a:rPr>
              <a:t>assistance of other sciences</a:t>
            </a:r>
            <a:r>
              <a:rPr lang="en-US" sz="800" smtClean="0">
                <a:solidFill>
                  <a:srgbClr val="005392"/>
                </a:solidFill>
                <a:latin typeface="Arial" charset="0"/>
                <a:cs typeface="Arial" charset="0"/>
              </a:rPr>
              <a:t>, such as </a:t>
            </a:r>
            <a:r>
              <a:rPr lang="en-US" sz="800" b="1" smtClean="0">
                <a:solidFill>
                  <a:srgbClr val="005392"/>
                </a:solidFill>
                <a:latin typeface="Arial" charset="0"/>
                <a:cs typeface="Arial" charset="0"/>
              </a:rPr>
              <a:t>sociology</a:t>
            </a:r>
            <a:r>
              <a:rPr lang="en-US" sz="800" smtClean="0">
                <a:solidFill>
                  <a:srgbClr val="005392"/>
                </a:solidFill>
                <a:latin typeface="Arial" charset="0"/>
                <a:cs typeface="Arial" charset="0"/>
              </a:rPr>
              <a:t>, </a:t>
            </a:r>
            <a:r>
              <a:rPr lang="en-US" sz="800" b="1" smtClean="0">
                <a:solidFill>
                  <a:srgbClr val="005392"/>
                </a:solidFill>
                <a:latin typeface="Arial" charset="0"/>
                <a:cs typeface="Arial" charset="0"/>
              </a:rPr>
              <a:t>social psychology</a:t>
            </a:r>
            <a:r>
              <a:rPr lang="en-US" sz="800" smtClean="0">
                <a:solidFill>
                  <a:srgbClr val="005392"/>
                </a:solidFill>
                <a:latin typeface="Arial" charset="0"/>
                <a:cs typeface="Arial" charset="0"/>
              </a:rPr>
              <a:t> and </a:t>
            </a:r>
            <a:r>
              <a:rPr lang="en-US" sz="800" b="1" smtClean="0">
                <a:solidFill>
                  <a:srgbClr val="005392"/>
                </a:solidFill>
                <a:latin typeface="Arial" charset="0"/>
                <a:cs typeface="Arial" charset="0"/>
              </a:rPr>
              <a:t>political science</a:t>
            </a:r>
            <a:r>
              <a:rPr lang="en-US" sz="800" smtClean="0">
                <a:solidFill>
                  <a:srgbClr val="005392"/>
                </a:solidFill>
                <a:latin typeface="Arial" charset="0"/>
                <a:cs typeface="Arial" charset="0"/>
              </a:rPr>
              <a:t>. Furthermore, it requires explicit knowledge of the workings of the </a:t>
            </a:r>
            <a:r>
              <a:rPr lang="en-US" sz="800" b="1" smtClean="0">
                <a:solidFill>
                  <a:srgbClr val="005392"/>
                </a:solidFill>
                <a:latin typeface="Arial" charset="0"/>
                <a:cs typeface="Arial" charset="0"/>
              </a:rPr>
              <a:t>political and social system</a:t>
            </a:r>
            <a:r>
              <a:rPr lang="en-US" sz="800" smtClean="0">
                <a:solidFill>
                  <a:srgbClr val="005392"/>
                </a:solidFill>
                <a:latin typeface="Arial" charset="0"/>
                <a:cs typeface="Arial" charset="0"/>
              </a:rPr>
              <a:t> as well as the </a:t>
            </a:r>
            <a:r>
              <a:rPr lang="en-US" sz="800" b="1" smtClean="0">
                <a:solidFill>
                  <a:srgbClr val="005392"/>
                </a:solidFill>
                <a:latin typeface="Arial" charset="0"/>
                <a:cs typeface="Arial" charset="0"/>
              </a:rPr>
              <a:t>functioning of the administrative mechanism of the country</a:t>
            </a:r>
            <a:r>
              <a:rPr lang="en-US" sz="800" smtClean="0">
                <a:solidFill>
                  <a:srgbClr val="005392"/>
                </a:solidFill>
                <a:latin typeface="Arial" charset="0"/>
                <a:cs typeface="Arial" charset="0"/>
              </a:rPr>
              <a:t> under research. </a:t>
            </a:r>
          </a:p>
          <a:p>
            <a:pPr algn="just" eaLnBrk="1" hangingPunct="1">
              <a:lnSpc>
                <a:spcPct val="90000"/>
              </a:lnSpc>
              <a:buFontTx/>
              <a:buChar char="•"/>
            </a:pPr>
            <a:endParaRPr lang="en-US" sz="700" smtClean="0">
              <a:solidFill>
                <a:srgbClr val="005392"/>
              </a:solidFill>
              <a:latin typeface="Arial" charset="0"/>
              <a:cs typeface="Arial" charset="0"/>
            </a:endParaRPr>
          </a:p>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D56C4FAB-1A9A-44BB-8F3F-4BFAEDAA1A9A}" type="slidenum">
              <a:rPr lang="el-GR" sz="1200" b="0">
                <a:solidFill>
                  <a:schemeClr val="tx1"/>
                </a:solidFill>
                <a:latin typeface="+mn-lt"/>
                <a:cs typeface="+mn-cs"/>
              </a:rPr>
              <a:pPr algn="r" fontAlgn="auto">
                <a:spcBef>
                  <a:spcPts val="0"/>
                </a:spcBef>
                <a:spcAft>
                  <a:spcPts val="0"/>
                </a:spcAft>
                <a:defRPr/>
              </a:pPr>
              <a:t>3</a:t>
            </a:fld>
            <a:endParaRPr lang="el-GR" sz="1200" b="0">
              <a:solidFill>
                <a:schemeClr val="tx1"/>
              </a:solidFill>
              <a:latin typeface="+mn-lt"/>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r>
              <a:rPr lang="en-US" sz="700" smtClean="0">
                <a:solidFill>
                  <a:srgbClr val="005392"/>
                </a:solidFill>
                <a:latin typeface="Arial" charset="0"/>
                <a:cs typeface="Arial" charset="0"/>
              </a:rPr>
              <a:t>… </a:t>
            </a:r>
            <a:r>
              <a:rPr lang="en-US" sz="800" smtClean="0">
                <a:solidFill>
                  <a:srgbClr val="005392"/>
                </a:solidFill>
                <a:latin typeface="Arial" charset="0"/>
                <a:cs typeface="Arial" charset="0"/>
              </a:rPr>
              <a:t>Understanding the problem of tax compliance or tax evasion is a much more complex process and requires the </a:t>
            </a:r>
            <a:r>
              <a:rPr lang="en-US" sz="800" b="1" smtClean="0">
                <a:solidFill>
                  <a:srgbClr val="005392"/>
                </a:solidFill>
                <a:latin typeface="Arial" charset="0"/>
                <a:cs typeface="Arial" charset="0"/>
              </a:rPr>
              <a:t>assistance of other sciences</a:t>
            </a:r>
            <a:r>
              <a:rPr lang="en-US" sz="800" smtClean="0">
                <a:solidFill>
                  <a:srgbClr val="005392"/>
                </a:solidFill>
                <a:latin typeface="Arial" charset="0"/>
                <a:cs typeface="Arial" charset="0"/>
              </a:rPr>
              <a:t>, such as </a:t>
            </a:r>
            <a:r>
              <a:rPr lang="en-US" sz="800" b="1" smtClean="0">
                <a:solidFill>
                  <a:srgbClr val="005392"/>
                </a:solidFill>
                <a:latin typeface="Arial" charset="0"/>
                <a:cs typeface="Arial" charset="0"/>
              </a:rPr>
              <a:t>sociology</a:t>
            </a:r>
            <a:r>
              <a:rPr lang="en-US" sz="800" smtClean="0">
                <a:solidFill>
                  <a:srgbClr val="005392"/>
                </a:solidFill>
                <a:latin typeface="Arial" charset="0"/>
                <a:cs typeface="Arial" charset="0"/>
              </a:rPr>
              <a:t>, </a:t>
            </a:r>
            <a:r>
              <a:rPr lang="en-US" sz="800" b="1" smtClean="0">
                <a:solidFill>
                  <a:srgbClr val="005392"/>
                </a:solidFill>
                <a:latin typeface="Arial" charset="0"/>
                <a:cs typeface="Arial" charset="0"/>
              </a:rPr>
              <a:t>social psychology</a:t>
            </a:r>
            <a:r>
              <a:rPr lang="en-US" sz="800" smtClean="0">
                <a:solidFill>
                  <a:srgbClr val="005392"/>
                </a:solidFill>
                <a:latin typeface="Arial" charset="0"/>
                <a:cs typeface="Arial" charset="0"/>
              </a:rPr>
              <a:t> and </a:t>
            </a:r>
            <a:r>
              <a:rPr lang="en-US" sz="800" b="1" smtClean="0">
                <a:solidFill>
                  <a:srgbClr val="005392"/>
                </a:solidFill>
                <a:latin typeface="Arial" charset="0"/>
                <a:cs typeface="Arial" charset="0"/>
              </a:rPr>
              <a:t>political science</a:t>
            </a:r>
            <a:r>
              <a:rPr lang="en-US" sz="800" smtClean="0">
                <a:solidFill>
                  <a:srgbClr val="005392"/>
                </a:solidFill>
                <a:latin typeface="Arial" charset="0"/>
                <a:cs typeface="Arial" charset="0"/>
              </a:rPr>
              <a:t>. Furthermore, it requires explicit knowledge of the workings of the </a:t>
            </a:r>
            <a:r>
              <a:rPr lang="en-US" sz="800" b="1" smtClean="0">
                <a:solidFill>
                  <a:srgbClr val="005392"/>
                </a:solidFill>
                <a:latin typeface="Arial" charset="0"/>
                <a:cs typeface="Arial" charset="0"/>
              </a:rPr>
              <a:t>political and social system</a:t>
            </a:r>
            <a:r>
              <a:rPr lang="en-US" sz="800" smtClean="0">
                <a:solidFill>
                  <a:srgbClr val="005392"/>
                </a:solidFill>
                <a:latin typeface="Arial" charset="0"/>
                <a:cs typeface="Arial" charset="0"/>
              </a:rPr>
              <a:t> as well as the </a:t>
            </a:r>
            <a:r>
              <a:rPr lang="en-US" sz="800" b="1" smtClean="0">
                <a:solidFill>
                  <a:srgbClr val="005392"/>
                </a:solidFill>
                <a:latin typeface="Arial" charset="0"/>
                <a:cs typeface="Arial" charset="0"/>
              </a:rPr>
              <a:t>functioning of the administrative mechanism of the country</a:t>
            </a:r>
            <a:r>
              <a:rPr lang="en-US" sz="800" smtClean="0">
                <a:solidFill>
                  <a:srgbClr val="005392"/>
                </a:solidFill>
                <a:latin typeface="Arial" charset="0"/>
                <a:cs typeface="Arial" charset="0"/>
              </a:rPr>
              <a:t> under research. </a:t>
            </a:r>
          </a:p>
          <a:p>
            <a:pPr algn="just" eaLnBrk="1" hangingPunct="1">
              <a:lnSpc>
                <a:spcPct val="90000"/>
              </a:lnSpc>
              <a:buFontTx/>
              <a:buChar char="•"/>
            </a:pPr>
            <a:endParaRPr lang="en-US" sz="700" smtClean="0">
              <a:solidFill>
                <a:srgbClr val="005392"/>
              </a:solidFill>
              <a:latin typeface="Arial" charset="0"/>
              <a:cs typeface="Arial" charset="0"/>
            </a:endParaRPr>
          </a:p>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CDAC3293-5B12-4868-A795-465ADB6DBED9}" type="slidenum">
              <a:rPr lang="el-GR" sz="1200" b="0">
                <a:solidFill>
                  <a:schemeClr val="tx1"/>
                </a:solidFill>
                <a:latin typeface="+mn-lt"/>
                <a:cs typeface="+mn-cs"/>
              </a:rPr>
              <a:pPr algn="r" fontAlgn="auto">
                <a:spcBef>
                  <a:spcPts val="0"/>
                </a:spcBef>
                <a:spcAft>
                  <a:spcPts val="0"/>
                </a:spcAft>
                <a:defRPr/>
              </a:pPr>
              <a:t>4</a:t>
            </a:fld>
            <a:endParaRPr lang="el-GR" sz="1200" b="0">
              <a:solidFill>
                <a:schemeClr val="tx1"/>
              </a:solidFill>
              <a:latin typeface="+mn-lt"/>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r>
              <a:rPr lang="en-US" sz="700" smtClean="0">
                <a:solidFill>
                  <a:srgbClr val="005392"/>
                </a:solidFill>
                <a:latin typeface="Arial" charset="0"/>
                <a:cs typeface="Arial" charset="0"/>
              </a:rPr>
              <a:t>… </a:t>
            </a:r>
            <a:r>
              <a:rPr lang="en-US" sz="800" smtClean="0">
                <a:solidFill>
                  <a:srgbClr val="005392"/>
                </a:solidFill>
                <a:latin typeface="Arial" charset="0"/>
                <a:cs typeface="Arial" charset="0"/>
              </a:rPr>
              <a:t>Understanding the problem of tax compliance or tax evasion is a much more complex process and requires the </a:t>
            </a:r>
            <a:r>
              <a:rPr lang="en-US" sz="800" b="1" smtClean="0">
                <a:solidFill>
                  <a:srgbClr val="005392"/>
                </a:solidFill>
                <a:latin typeface="Arial" charset="0"/>
                <a:cs typeface="Arial" charset="0"/>
              </a:rPr>
              <a:t>assistance of other sciences</a:t>
            </a:r>
            <a:r>
              <a:rPr lang="en-US" sz="800" smtClean="0">
                <a:solidFill>
                  <a:srgbClr val="005392"/>
                </a:solidFill>
                <a:latin typeface="Arial" charset="0"/>
                <a:cs typeface="Arial" charset="0"/>
              </a:rPr>
              <a:t>, such as </a:t>
            </a:r>
            <a:r>
              <a:rPr lang="en-US" sz="800" b="1" smtClean="0">
                <a:solidFill>
                  <a:srgbClr val="005392"/>
                </a:solidFill>
                <a:latin typeface="Arial" charset="0"/>
                <a:cs typeface="Arial" charset="0"/>
              </a:rPr>
              <a:t>sociology</a:t>
            </a:r>
            <a:r>
              <a:rPr lang="en-US" sz="800" smtClean="0">
                <a:solidFill>
                  <a:srgbClr val="005392"/>
                </a:solidFill>
                <a:latin typeface="Arial" charset="0"/>
                <a:cs typeface="Arial" charset="0"/>
              </a:rPr>
              <a:t>, </a:t>
            </a:r>
            <a:r>
              <a:rPr lang="en-US" sz="800" b="1" smtClean="0">
                <a:solidFill>
                  <a:srgbClr val="005392"/>
                </a:solidFill>
                <a:latin typeface="Arial" charset="0"/>
                <a:cs typeface="Arial" charset="0"/>
              </a:rPr>
              <a:t>social psychology</a:t>
            </a:r>
            <a:r>
              <a:rPr lang="en-US" sz="800" smtClean="0">
                <a:solidFill>
                  <a:srgbClr val="005392"/>
                </a:solidFill>
                <a:latin typeface="Arial" charset="0"/>
                <a:cs typeface="Arial" charset="0"/>
              </a:rPr>
              <a:t> and </a:t>
            </a:r>
            <a:r>
              <a:rPr lang="en-US" sz="800" b="1" smtClean="0">
                <a:solidFill>
                  <a:srgbClr val="005392"/>
                </a:solidFill>
                <a:latin typeface="Arial" charset="0"/>
                <a:cs typeface="Arial" charset="0"/>
              </a:rPr>
              <a:t>political science</a:t>
            </a:r>
            <a:r>
              <a:rPr lang="en-US" sz="800" smtClean="0">
                <a:solidFill>
                  <a:srgbClr val="005392"/>
                </a:solidFill>
                <a:latin typeface="Arial" charset="0"/>
                <a:cs typeface="Arial" charset="0"/>
              </a:rPr>
              <a:t>. Furthermore, it requires explicit knowledge of the workings of the </a:t>
            </a:r>
            <a:r>
              <a:rPr lang="en-US" sz="800" b="1" smtClean="0">
                <a:solidFill>
                  <a:srgbClr val="005392"/>
                </a:solidFill>
                <a:latin typeface="Arial" charset="0"/>
                <a:cs typeface="Arial" charset="0"/>
              </a:rPr>
              <a:t>political and social system</a:t>
            </a:r>
            <a:r>
              <a:rPr lang="en-US" sz="800" smtClean="0">
                <a:solidFill>
                  <a:srgbClr val="005392"/>
                </a:solidFill>
                <a:latin typeface="Arial" charset="0"/>
                <a:cs typeface="Arial" charset="0"/>
              </a:rPr>
              <a:t> as well as the </a:t>
            </a:r>
            <a:r>
              <a:rPr lang="en-US" sz="800" b="1" smtClean="0">
                <a:solidFill>
                  <a:srgbClr val="005392"/>
                </a:solidFill>
                <a:latin typeface="Arial" charset="0"/>
                <a:cs typeface="Arial" charset="0"/>
              </a:rPr>
              <a:t>functioning of the administrative mechanism of the country</a:t>
            </a:r>
            <a:r>
              <a:rPr lang="en-US" sz="800" smtClean="0">
                <a:solidFill>
                  <a:srgbClr val="005392"/>
                </a:solidFill>
                <a:latin typeface="Arial" charset="0"/>
                <a:cs typeface="Arial" charset="0"/>
              </a:rPr>
              <a:t> under research. </a:t>
            </a:r>
          </a:p>
          <a:p>
            <a:pPr algn="just" eaLnBrk="1" hangingPunct="1">
              <a:lnSpc>
                <a:spcPct val="90000"/>
              </a:lnSpc>
              <a:buFontTx/>
              <a:buChar char="•"/>
            </a:pPr>
            <a:endParaRPr lang="en-US" sz="700" smtClean="0">
              <a:solidFill>
                <a:srgbClr val="005392"/>
              </a:solidFill>
              <a:latin typeface="Arial" charset="0"/>
              <a:cs typeface="Arial" charset="0"/>
            </a:endParaRPr>
          </a:p>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4317603F-D1D5-47FB-A241-33DE0F43BB31}" type="slidenum">
              <a:rPr lang="el-GR" sz="1200" b="0">
                <a:solidFill>
                  <a:schemeClr val="tx1"/>
                </a:solidFill>
                <a:latin typeface="+mn-lt"/>
                <a:cs typeface="+mn-cs"/>
              </a:rPr>
              <a:pPr algn="r" fontAlgn="auto">
                <a:spcBef>
                  <a:spcPts val="0"/>
                </a:spcBef>
                <a:spcAft>
                  <a:spcPts val="0"/>
                </a:spcAft>
                <a:defRPr/>
              </a:pPr>
              <a:t>6</a:t>
            </a:fld>
            <a:endParaRPr lang="el-GR" sz="1200" b="0">
              <a:solidFill>
                <a:schemeClr val="tx1"/>
              </a:solidFill>
              <a:latin typeface="+mn-lt"/>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3D91137D-0DAB-42FA-BA6D-917AC6C8D6AC}" type="slidenum">
              <a:rPr lang="el-GR" smtClean="0"/>
              <a:pPr>
                <a:defRPr/>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buFontTx/>
              <a:buChar char="•"/>
            </a:pPr>
            <a:r>
              <a:rPr lang="en-US" sz="800" smtClean="0">
                <a:solidFill>
                  <a:srgbClr val="002060"/>
                </a:solidFill>
                <a:latin typeface="Arial" charset="0"/>
                <a:cs typeface="Arial" charset="0"/>
              </a:rPr>
              <a:t>For a person to enter in tax evasion, the increase of his declared income should result in a reduction in his expected economic welfare (dE(u) / dYd &lt; 0).</a:t>
            </a:r>
          </a:p>
          <a:p>
            <a:pPr algn="just" eaLnBrk="1" hangingPunct="1">
              <a:buFontTx/>
              <a:buChar char="•"/>
            </a:pPr>
            <a:r>
              <a:rPr lang="en-US" sz="800" smtClean="0">
                <a:solidFill>
                  <a:srgbClr val="002060"/>
                </a:solidFill>
                <a:latin typeface="Arial" charset="0"/>
                <a:cs typeface="Arial" charset="0"/>
              </a:rPr>
              <a:t>An increase in the </a:t>
            </a:r>
            <a:r>
              <a:rPr lang="en-US" sz="800" b="1" u="sng" smtClean="0">
                <a:solidFill>
                  <a:srgbClr val="002060"/>
                </a:solidFill>
                <a:latin typeface="Arial" charset="0"/>
                <a:cs typeface="Arial" charset="0"/>
              </a:rPr>
              <a:t>likelihood of identifying the taxpayer (p)</a:t>
            </a:r>
            <a:r>
              <a:rPr lang="en-US" sz="800" smtClean="0">
                <a:solidFill>
                  <a:srgbClr val="002060"/>
                </a:solidFill>
                <a:latin typeface="Arial" charset="0"/>
                <a:cs typeface="Arial" charset="0"/>
              </a:rPr>
              <a:t>, and/or the higher is the </a:t>
            </a:r>
            <a:r>
              <a:rPr lang="en-US" sz="800" b="1" u="sng" smtClean="0">
                <a:solidFill>
                  <a:srgbClr val="002060"/>
                </a:solidFill>
                <a:latin typeface="Arial" charset="0"/>
                <a:cs typeface="Arial" charset="0"/>
              </a:rPr>
              <a:t>tax fine (f),</a:t>
            </a:r>
            <a:r>
              <a:rPr lang="en-US" sz="800" smtClean="0">
                <a:solidFill>
                  <a:srgbClr val="002060"/>
                </a:solidFill>
                <a:latin typeface="Arial" charset="0"/>
                <a:cs typeface="Arial" charset="0"/>
              </a:rPr>
              <a:t> increases the income declared (i.e. decrease tax evasion).</a:t>
            </a:r>
          </a:p>
          <a:p>
            <a:pPr algn="just" eaLnBrk="1" hangingPunct="1">
              <a:buFontTx/>
              <a:buChar char="•"/>
            </a:pPr>
            <a:r>
              <a:rPr lang="en-US" sz="800" smtClean="0">
                <a:solidFill>
                  <a:srgbClr val="002060"/>
                </a:solidFill>
                <a:latin typeface="Arial" charset="0"/>
                <a:cs typeface="Arial" charset="0"/>
              </a:rPr>
              <a:t>It is not clearly defined by the model whether a higher tax burden, i.e. a </a:t>
            </a:r>
            <a:r>
              <a:rPr lang="en-US" sz="800" b="1" u="sng" smtClean="0">
                <a:solidFill>
                  <a:srgbClr val="002060"/>
                </a:solidFill>
                <a:latin typeface="Arial" charset="0"/>
                <a:cs typeface="Arial" charset="0"/>
              </a:rPr>
              <a:t>higher level of tax rates</a:t>
            </a:r>
            <a:r>
              <a:rPr lang="en-US" sz="800" smtClean="0">
                <a:solidFill>
                  <a:srgbClr val="002060"/>
                </a:solidFill>
                <a:latin typeface="Arial" charset="0"/>
                <a:cs typeface="Arial" charset="0"/>
              </a:rPr>
              <a:t>, encourage tax evasion or not. However, numerous investigations performed using laboratory experiments, have indicated that higher tax rates are associated with higher tax evasion. This is because the increase in tax rates creates a strong incentive to hide taxable income.</a:t>
            </a:r>
            <a:endParaRPr lang="el-GR" sz="800" smtClean="0">
              <a:solidFill>
                <a:srgbClr val="002060"/>
              </a:solidFill>
              <a:latin typeface="Arial" charset="0"/>
              <a:cs typeface="Arial" charset="0"/>
            </a:endParaRPr>
          </a:p>
          <a:p>
            <a:pPr algn="just" eaLnBrk="1" hangingPunct="1">
              <a:buFontTx/>
              <a:buChar char="•"/>
            </a:pPr>
            <a:r>
              <a:rPr lang="en-US" b="1" smtClean="0"/>
              <a:t>If the tax fine does not exceed 100% of the tax liability</a:t>
            </a:r>
            <a:r>
              <a:rPr lang="en-US" smtClean="0"/>
              <a:t> (i.e. if the tax fine coefficient is f &lt;1) then </a:t>
            </a:r>
            <a:r>
              <a:rPr lang="en-US" b="1" smtClean="0"/>
              <a:t>the increase in </a:t>
            </a:r>
            <a:r>
              <a:rPr lang="en-US" b="1" u="sng" smtClean="0"/>
              <a:t>income</a:t>
            </a:r>
            <a:r>
              <a:rPr lang="en-US" b="1" smtClean="0"/>
              <a:t> leads to an increase in tax evasion</a:t>
            </a:r>
            <a:r>
              <a:rPr lang="en-US" smtClean="0"/>
              <a:t>. Otherwise the opposite will prevail.</a:t>
            </a:r>
            <a:endParaRPr lang="en-US" sz="800" smtClean="0">
              <a:solidFill>
                <a:srgbClr val="002060"/>
              </a:solidFill>
              <a:latin typeface="Arial" charset="0"/>
              <a:cs typeface="Arial" charset="0"/>
            </a:endParaRPr>
          </a:p>
          <a:p>
            <a:pPr algn="just" eaLnBrk="1" hangingPunct="1"/>
            <a:endParaRPr lang="en-US" smtClean="0">
              <a:solidFill>
                <a:srgbClr val="002060"/>
              </a:solidFill>
              <a:latin typeface="Arial" charset="0"/>
              <a:cs typeface="Arial" charset="0"/>
            </a:endParaRPr>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953D67CD-614F-465D-A75C-ECCBCD1E818B}" type="slidenum">
              <a:rPr lang="el-GR" sz="1200" b="0">
                <a:solidFill>
                  <a:schemeClr val="tx1"/>
                </a:solidFill>
                <a:latin typeface="+mn-lt"/>
                <a:cs typeface="+mn-cs"/>
              </a:rPr>
              <a:pPr algn="r">
                <a:defRPr/>
              </a:pPr>
              <a:t>8</a:t>
            </a:fld>
            <a:endParaRPr lang="el-GR" sz="1200" b="0">
              <a:solidFill>
                <a:schemeClr val="tx1"/>
              </a:solidFill>
              <a:latin typeface="+mn-lt"/>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buFontTx/>
              <a:buChar char="•"/>
            </a:pPr>
            <a:endParaRPr lang="en-US"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35F654EF-33E3-44E3-8F01-400475488645}" type="slidenum">
              <a:rPr lang="el-GR" sz="1200" b="0">
                <a:solidFill>
                  <a:schemeClr val="tx1"/>
                </a:solidFill>
                <a:latin typeface="+mn-lt"/>
                <a:cs typeface="+mn-cs"/>
              </a:rPr>
              <a:pPr algn="r">
                <a:defRPr/>
              </a:pPr>
              <a:t>9</a:t>
            </a:fld>
            <a:endParaRPr lang="el-GR" sz="1200" b="0">
              <a:solidFill>
                <a:schemeClr val="tx1"/>
              </a:solidFill>
              <a:latin typeface="+mn-lt"/>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endParaRPr lang="en-US"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810A497A-6960-4395-9C24-B9D1A4F6D482}" type="slidenum">
              <a:rPr lang="el-GR" sz="1200" b="0">
                <a:solidFill>
                  <a:schemeClr val="tx1"/>
                </a:solidFill>
                <a:latin typeface="+mn-lt"/>
                <a:cs typeface="+mn-cs"/>
              </a:rPr>
              <a:pPr algn="r">
                <a:defRPr/>
              </a:pPr>
              <a:t>10</a:t>
            </a:fld>
            <a:endParaRPr lang="el-GR" sz="1200" b="0">
              <a:solidFill>
                <a:schemeClr val="tx1"/>
              </a:solidFill>
              <a:latin typeface="+mn-lt"/>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mtClean="0"/>
              <a:t>In this context, new economic theories and scientific approaches have been developed in recent years with sociological and psychological backgrounds. Among them, the theories distinguished achieved to innovate by using tools from other social sciences while maintaining the basic methodology of economics. </a:t>
            </a:r>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5087DAA0-EB8E-49E4-89F9-483B138A5018}" type="slidenum">
              <a:rPr lang="el-GR" sz="1200" b="0">
                <a:solidFill>
                  <a:schemeClr val="tx1"/>
                </a:solidFill>
                <a:latin typeface="+mn-lt"/>
                <a:cs typeface="+mn-cs"/>
              </a:rPr>
              <a:pPr algn="r">
                <a:defRPr/>
              </a:pPr>
              <a:t>11</a:t>
            </a:fld>
            <a:endParaRPr lang="el-GR" sz="1200" b="0">
              <a:solidFill>
                <a:schemeClr val="tx1"/>
              </a:solidFill>
              <a:latin typeface="+mn-lt"/>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lvl1pPr>
              <a:defRPr/>
            </a:lvl1pPr>
          </a:lstStyle>
          <a:p>
            <a:pPr>
              <a:defRPr/>
            </a:pPr>
            <a:fld id="{DC31D220-E8B0-4FE7-A04A-37761AA8C456}"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1337995-B2C5-4F86-AC0E-4A8EB2B3CA41}"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pPr>
              <a:defRPr/>
            </a:pPr>
            <a:fld id="{754C6CB7-C25D-4D4A-AF44-1A99098AE8EB}"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A6A62BF-E485-439E-BF10-6615573699BC}"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pPr>
              <a:defRPr/>
            </a:pPr>
            <a:fld id="{470B324B-4D00-43E9-8F11-4B7565E37865}"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0D1E7EB-6615-43D6-9A99-7CD16EB180BC}"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pPr>
              <a:defRPr/>
            </a:pPr>
            <a:fld id="{1818395A-FEE8-4FA0-9A8D-A3C6D0022F12}"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6828818-EE8D-414D-9B6F-4F891DCAD358}"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D7B60D-E1AC-43CE-B648-A20EDE099637}"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11DED0BA-423B-4E05-A25F-E8515443631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3"/>
          <p:cNvSpPr>
            <a:spLocks noGrp="1"/>
          </p:cNvSpPr>
          <p:nvPr>
            <p:ph type="dt" sz="half" idx="10"/>
          </p:nvPr>
        </p:nvSpPr>
        <p:spPr/>
        <p:txBody>
          <a:bodyPr/>
          <a:lstStyle>
            <a:lvl1pPr>
              <a:defRPr/>
            </a:lvl1pPr>
          </a:lstStyle>
          <a:p>
            <a:pPr>
              <a:defRPr/>
            </a:pPr>
            <a:fld id="{2396C135-68AE-4879-B95C-50FD2C16953F}"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CF10E35C-F3A0-408F-8F53-DEC3240D1CBA}"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3"/>
          <p:cNvSpPr>
            <a:spLocks noGrp="1"/>
          </p:cNvSpPr>
          <p:nvPr>
            <p:ph type="dt" sz="half" idx="10"/>
          </p:nvPr>
        </p:nvSpPr>
        <p:spPr/>
        <p:txBody>
          <a:bodyPr/>
          <a:lstStyle>
            <a:lvl1pPr>
              <a:defRPr/>
            </a:lvl1pPr>
          </a:lstStyle>
          <a:p>
            <a:pPr>
              <a:defRPr/>
            </a:pPr>
            <a:fld id="{78ECA2EA-010C-4A4E-A675-6E5D3C57AE43}" type="datetime1">
              <a:rPr lang="el-GR"/>
              <a:pPr>
                <a:defRPr/>
              </a:pPr>
              <a:t>25/1/2016</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E02928DD-EB4C-45B0-A619-005405F17ADD}"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3"/>
          <p:cNvSpPr>
            <a:spLocks noGrp="1"/>
          </p:cNvSpPr>
          <p:nvPr>
            <p:ph type="dt" sz="half" idx="10"/>
          </p:nvPr>
        </p:nvSpPr>
        <p:spPr/>
        <p:txBody>
          <a:bodyPr/>
          <a:lstStyle>
            <a:lvl1pPr>
              <a:defRPr/>
            </a:lvl1pPr>
          </a:lstStyle>
          <a:p>
            <a:pPr>
              <a:defRPr/>
            </a:pPr>
            <a:fld id="{B25C4E44-F7CA-4419-BE1D-189E7157EB3D}" type="datetime1">
              <a:rPr lang="el-GR"/>
              <a:pPr>
                <a:defRPr/>
              </a:pPr>
              <a:t>25/1/2016</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8C96E5B0-DAD3-407D-A711-1464814BC1E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EA4D0B6-3C29-4C09-9B68-95E815E1EC38}" type="datetime1">
              <a:rPr lang="el-GR"/>
              <a:pPr>
                <a:defRPr/>
              </a:pPr>
              <a:t>25/1/2016</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272C7FE8-B72F-489E-973D-C981E3617D93}"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399302-659F-4C69-9507-B7D0423ACCEF}"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05FF6E06-36E4-4094-8387-0AC79E2D6DC3}"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8D5A5A-00F9-40FB-B966-ABEF4FCC6B7C}"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8A21CCBF-2235-46EB-A2B1-BC698BDE0D24}"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bg-B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ct val="0"/>
              </a:spcBef>
              <a:buFontTx/>
              <a:buNone/>
              <a:defRPr sz="1200" b="0">
                <a:solidFill>
                  <a:schemeClr val="tx1">
                    <a:tint val="75000"/>
                  </a:schemeClr>
                </a:solidFill>
              </a:defRPr>
            </a:lvl1pPr>
          </a:lstStyle>
          <a:p>
            <a:pPr>
              <a:defRPr/>
            </a:pPr>
            <a:fld id="{FB629C7F-02F1-4473-AF86-871FDEF8ADB8}" type="datetime1">
              <a:rPr lang="el-GR"/>
              <a:pPr>
                <a:defRPr/>
              </a:pPr>
              <a:t>25/1/2016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ct val="0"/>
              </a:spcBef>
              <a:buFontTx/>
              <a:buNone/>
              <a:defRPr sz="1200" b="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ct val="0"/>
              </a:spcBef>
              <a:buFontTx/>
              <a:buNone/>
              <a:defRPr sz="1200" b="0">
                <a:solidFill>
                  <a:schemeClr val="tx1">
                    <a:tint val="75000"/>
                  </a:schemeClr>
                </a:solidFill>
              </a:defRPr>
            </a:lvl1pPr>
          </a:lstStyle>
          <a:p>
            <a:pPr>
              <a:defRPr/>
            </a:pPr>
            <a:fld id="{13293DA2-1FA8-4E91-8601-88EAE15A9643}"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Content Placeholder 4"/>
          <p:cNvGrpSpPr>
            <a:grpSpLocks noGrp="1"/>
          </p:cNvGrpSpPr>
          <p:nvPr/>
        </p:nvGrpSpPr>
        <p:grpSpPr bwMode="auto">
          <a:xfrm>
            <a:off x="128588" y="201613"/>
            <a:ext cx="8886825" cy="6454775"/>
            <a:chOff x="81" y="127"/>
            <a:chExt cx="5598" cy="4066"/>
          </a:xfrm>
        </p:grpSpPr>
        <p:pic>
          <p:nvPicPr>
            <p:cNvPr id="15362" name="Content Placeholder 4"/>
            <p:cNvPicPr>
              <a:picLocks noChangeArrowheads="1"/>
            </p:cNvPicPr>
            <p:nvPr/>
          </p:nvPicPr>
          <p:blipFill>
            <a:blip r:embed="rId3"/>
            <a:srcRect/>
            <a:stretch>
              <a:fillRect/>
            </a:stretch>
          </p:blipFill>
          <p:spPr bwMode="auto">
            <a:xfrm>
              <a:off x="81" y="127"/>
              <a:ext cx="5598" cy="4066"/>
            </a:xfrm>
            <a:prstGeom prst="rect">
              <a:avLst/>
            </a:prstGeom>
            <a:noFill/>
            <a:ln w="9525">
              <a:noFill/>
              <a:miter lim="800000"/>
              <a:headEnd/>
              <a:tailEnd/>
            </a:ln>
          </p:spPr>
        </p:pic>
        <p:sp>
          <p:nvSpPr>
            <p:cNvPr id="15363" name="Text Box 2"/>
            <p:cNvSpPr txBox="1">
              <a:spLocks noChangeArrowheads="1"/>
            </p:cNvSpPr>
            <p:nvPr/>
          </p:nvSpPr>
          <p:spPr bwMode="auto">
            <a:xfrm>
              <a:off x="90" y="135"/>
              <a:ext cx="5580" cy="4050"/>
            </a:xfrm>
            <a:prstGeom prst="rect">
              <a:avLst/>
            </a:prstGeom>
            <a:gradFill rotWithShape="1">
              <a:gsLst>
                <a:gs pos="0">
                  <a:srgbClr val="5F5F5F">
                    <a:alpha val="64998"/>
                  </a:srgbClr>
                </a:gs>
                <a:gs pos="100000">
                  <a:schemeClr val="accent1">
                    <a:alpha val="60001"/>
                  </a:schemeClr>
                </a:gs>
              </a:gsLst>
              <a:path path="shape">
                <a:fillToRect l="50000" t="50000" r="50000" b="50000"/>
              </a:path>
            </a:gradFill>
            <a:ln w="9525">
              <a:noFill/>
              <a:miter lim="800000"/>
              <a:headEnd/>
              <a:tailEnd/>
            </a:ln>
          </p:spPr>
          <p:txBody>
            <a:bodyPr/>
            <a:lstStyle/>
            <a:p>
              <a:pPr marL="342900" indent="-342900">
                <a:spcBef>
                  <a:spcPct val="20000"/>
                </a:spcBef>
                <a:buFont typeface="Arial" charset="0"/>
                <a:buNone/>
              </a:pPr>
              <a:endParaRPr lang="en-US" sz="1800" b="0"/>
            </a:p>
            <a:p>
              <a:pPr marL="342900" indent="-342900">
                <a:spcBef>
                  <a:spcPct val="20000"/>
                </a:spcBef>
                <a:buFont typeface="Arial" charset="0"/>
                <a:buNone/>
              </a:pPr>
              <a:endParaRPr lang="en-US" sz="1800" b="0"/>
            </a:p>
            <a:p>
              <a:pPr marL="342900" indent="-342900">
                <a:spcBef>
                  <a:spcPct val="20000"/>
                </a:spcBef>
                <a:buFont typeface="Arial" charset="0"/>
                <a:buNone/>
              </a:pPr>
              <a:endParaRPr lang="en-US" sz="1800" b="0"/>
            </a:p>
            <a:p>
              <a:pPr marL="342900" indent="-342900" algn="ctr">
                <a:spcBef>
                  <a:spcPct val="20000"/>
                </a:spcBef>
                <a:buFont typeface="Arial" charset="0"/>
                <a:buNone/>
              </a:pPr>
              <a:endParaRPr lang="en-US" sz="2400"/>
            </a:p>
            <a:p>
              <a:pPr marL="342900" indent="-342900" algn="ctr">
                <a:spcBef>
                  <a:spcPct val="20000"/>
                </a:spcBef>
                <a:buFont typeface="Arial" charset="0"/>
                <a:buNone/>
              </a:pPr>
              <a:r>
                <a:rPr lang="en-US" sz="2400"/>
                <a:t>A Theoretical analysis of the Social and Political Factors influencing Tax Compliance in Greece</a:t>
              </a:r>
            </a:p>
            <a:p>
              <a:pPr marL="342900" indent="-342900" algn="ctr">
                <a:spcBef>
                  <a:spcPct val="20000"/>
                </a:spcBef>
                <a:buFont typeface="Arial" charset="0"/>
                <a:buNone/>
              </a:pPr>
              <a:endParaRPr lang="el-GR" sz="1800"/>
            </a:p>
            <a:p>
              <a:pPr marL="342900" indent="-342900" algn="ctr">
                <a:spcBef>
                  <a:spcPct val="20000"/>
                </a:spcBef>
                <a:buFont typeface="Arial" charset="0"/>
                <a:buNone/>
              </a:pPr>
              <a:r>
                <a:rPr lang="en-US" sz="1800" b="0"/>
                <a:t>Mr. P. Mitrakos, Assoc. Prof. A. Bitzenis, Dr. P. Kontakos, </a:t>
              </a:r>
            </a:p>
            <a:p>
              <a:pPr marL="342900" indent="-342900" algn="ctr">
                <a:spcBef>
                  <a:spcPct val="20000"/>
                </a:spcBef>
                <a:buFont typeface="Arial" charset="0"/>
                <a:buNone/>
              </a:pPr>
              <a:r>
                <a:rPr lang="en-US" sz="1800" b="0"/>
                <a:t>University of Macedonia, Thessaloniki</a:t>
              </a:r>
            </a:p>
            <a:p>
              <a:pPr marL="342900" indent="-342900" algn="ctr">
                <a:spcBef>
                  <a:spcPct val="20000"/>
                </a:spcBef>
                <a:buFont typeface="Arial" charset="0"/>
                <a:buNone/>
              </a:pPr>
              <a:endParaRPr lang="en-US" sz="1800" b="0"/>
            </a:p>
            <a:p>
              <a:pPr marL="342900" indent="-342900" algn="r">
                <a:spcBef>
                  <a:spcPct val="20000"/>
                </a:spcBef>
                <a:buFont typeface="Arial" charset="0"/>
                <a:buNone/>
              </a:pPr>
              <a:endParaRPr lang="en-US" sz="1800" b="0"/>
            </a:p>
            <a:p>
              <a:pPr marL="342900" indent="-342900" algn="r">
                <a:spcBef>
                  <a:spcPct val="20000"/>
                </a:spcBef>
                <a:buFont typeface="Arial" charset="0"/>
                <a:buNone/>
              </a:pPr>
              <a:endParaRPr lang="en-US" sz="1800" b="0"/>
            </a:p>
            <a:p>
              <a:pPr marL="342900" indent="-342900" algn="r">
                <a:spcBef>
                  <a:spcPct val="20000"/>
                </a:spcBef>
                <a:buFont typeface="Arial" charset="0"/>
                <a:buNone/>
              </a:pPr>
              <a:endParaRPr lang="en-US" sz="600" b="0"/>
            </a:p>
            <a:p>
              <a:pPr marL="342900" indent="-342900" algn="r">
                <a:spcBef>
                  <a:spcPct val="20000"/>
                </a:spcBef>
                <a:buFont typeface="Arial" charset="0"/>
                <a:buNone/>
              </a:pPr>
              <a:r>
                <a:rPr lang="en-US" sz="1400" b="0"/>
                <a:t>Monday 8 September, 11.00-12.45, Session [7]: Economics and Tourism</a:t>
              </a:r>
            </a:p>
            <a:p>
              <a:pPr marL="342900" indent="-342900" algn="r">
                <a:spcBef>
                  <a:spcPct val="20000"/>
                </a:spcBef>
                <a:buFont typeface="Arial" charset="0"/>
                <a:buNone/>
              </a:pPr>
              <a:r>
                <a:rPr lang="it-IT" sz="1400" b="0"/>
                <a:t>Flamingo Grand Hotel, Albena</a:t>
              </a:r>
              <a:endParaRPr lang="en-US" sz="1400" b="0"/>
            </a:p>
            <a:p>
              <a:pPr marL="342900" indent="-342900" algn="ctr">
                <a:spcBef>
                  <a:spcPct val="20000"/>
                </a:spcBef>
                <a:buFont typeface="Arial" charset="0"/>
                <a:buNone/>
              </a:pPr>
              <a:endParaRPr lang="en-US" sz="1800" b="0"/>
            </a:p>
            <a:p>
              <a:pPr marL="342900" indent="-342900" algn="ctr">
                <a:spcBef>
                  <a:spcPct val="20000"/>
                </a:spcBef>
                <a:buFont typeface="Arial" charset="0"/>
                <a:buNone/>
              </a:pPr>
              <a:endParaRPr lang="en-US" sz="1800" b="0"/>
            </a:p>
            <a:p>
              <a:pPr marL="342900" indent="-342900" algn="ctr">
                <a:spcBef>
                  <a:spcPct val="20000"/>
                </a:spcBef>
                <a:buFont typeface="Arial" charset="0"/>
                <a:buNone/>
              </a:pPr>
              <a:r>
                <a:rPr lang="en-US" sz="1800" b="0"/>
                <a:t> International Multidisciplinary Scientific Conferences on Social Sciences</a:t>
              </a:r>
            </a:p>
            <a:p>
              <a:pPr marL="342900" indent="-342900" algn="ctr">
                <a:spcBef>
                  <a:spcPct val="20000"/>
                </a:spcBef>
                <a:buFont typeface="Arial" charset="0"/>
                <a:buNone/>
              </a:pPr>
              <a:r>
                <a:rPr lang="en-US" sz="1800" b="0"/>
                <a:t>&amp; Arts</a:t>
              </a:r>
              <a:r>
                <a:rPr lang="ar-SA" sz="1800" b="0"/>
                <a:t>‏</a:t>
              </a:r>
              <a:r>
                <a:rPr lang="en-US" sz="1800" b="0"/>
                <a:t> (SGEM), Albena Co., Bulgaria, 1-10 September, 2014</a:t>
              </a:r>
              <a:endParaRPr lang="el-GR" sz="1800" b="0"/>
            </a:p>
          </p:txBody>
        </p:sp>
      </p:grpSp>
      <p:pic>
        <p:nvPicPr>
          <p:cNvPr id="5" name="4 - Εικόνα"/>
          <p:cNvPicPr>
            <a:picLocks noChangeAspect="1" noChangeArrowheads="1"/>
          </p:cNvPicPr>
          <p:nvPr/>
        </p:nvPicPr>
        <p:blipFill>
          <a:blip r:embed="rId4" cstate="print"/>
          <a:srcRect/>
          <a:stretch>
            <a:fillRect/>
          </a:stretch>
        </p:blipFill>
        <p:spPr bwMode="auto">
          <a:xfrm>
            <a:off x="214282" y="21429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3"/>
          <p:cNvSpPr>
            <a:spLocks noGrp="1"/>
          </p:cNvSpPr>
          <p:nvPr>
            <p:ph type="title" idx="4294967295"/>
          </p:nvPr>
        </p:nvSpPr>
        <p:spPr>
          <a:xfrm>
            <a:off x="468313" y="260350"/>
            <a:ext cx="8229600" cy="1143000"/>
          </a:xfrm>
        </p:spPr>
        <p:txBody>
          <a:bodyPr/>
          <a:lstStyle/>
          <a:p>
            <a:pPr marL="449263" indent="-449263" algn="l" eaLnBrk="1" hangingPunct="1"/>
            <a:r>
              <a:rPr lang="en-US" sz="3000" dirty="0" smtClean="0">
                <a:solidFill>
                  <a:srgbClr val="002060"/>
                </a:solidFill>
                <a:latin typeface="Arial" charset="0"/>
                <a:cs typeface="Arial" charset="0"/>
              </a:rPr>
              <a:t>4. Criticism of the Neoclassical model</a:t>
            </a:r>
            <a:endParaRPr lang="el-GR" sz="3000" dirty="0" smtClean="0">
              <a:solidFill>
                <a:srgbClr val="002060"/>
              </a:solidFill>
              <a:latin typeface="Arial" charset="0"/>
              <a:cs typeface="Arial" charset="0"/>
            </a:endParaRPr>
          </a:p>
        </p:txBody>
      </p:sp>
      <p:sp>
        <p:nvSpPr>
          <p:cNvPr id="27650" name="Content Placeholder 8"/>
          <p:cNvSpPr>
            <a:spLocks noGrp="1"/>
          </p:cNvSpPr>
          <p:nvPr>
            <p:ph idx="4294967295"/>
          </p:nvPr>
        </p:nvSpPr>
        <p:spPr>
          <a:xfrm>
            <a:off x="468313" y="1484313"/>
            <a:ext cx="8229600" cy="4757737"/>
          </a:xfrm>
        </p:spPr>
        <p:txBody>
          <a:bodyPr/>
          <a:lstStyle/>
          <a:p>
            <a:pPr algn="just" eaLnBrk="1" hangingPunct="1"/>
            <a:r>
              <a:rPr lang="en-US" sz="2000" dirty="0" smtClean="0">
                <a:solidFill>
                  <a:srgbClr val="002060"/>
                </a:solidFill>
                <a:latin typeface="Arial" charset="0"/>
                <a:cs typeface="Arial" charset="0"/>
              </a:rPr>
              <a:t>Despite the shortcomings and criticisms of the model of </a:t>
            </a:r>
            <a:r>
              <a:rPr lang="en-US" sz="2000" dirty="0" err="1" smtClean="0">
                <a:solidFill>
                  <a:srgbClr val="002060"/>
                </a:solidFill>
                <a:latin typeface="Arial" charset="0"/>
                <a:cs typeface="Arial" charset="0"/>
              </a:rPr>
              <a:t>Allingham</a:t>
            </a:r>
            <a:r>
              <a:rPr lang="en-US" sz="2000" dirty="0" smtClean="0">
                <a:solidFill>
                  <a:srgbClr val="002060"/>
                </a:solidFill>
                <a:latin typeface="Arial" charset="0"/>
                <a:cs typeface="Arial" charset="0"/>
              </a:rPr>
              <a:t> &amp; </a:t>
            </a:r>
            <a:r>
              <a:rPr lang="en-US" sz="2000" dirty="0" err="1" smtClean="0">
                <a:solidFill>
                  <a:srgbClr val="002060"/>
                </a:solidFill>
                <a:latin typeface="Arial" charset="0"/>
                <a:cs typeface="Arial" charset="0"/>
              </a:rPr>
              <a:t>Sandmo</a:t>
            </a:r>
            <a:r>
              <a:rPr lang="en-US" sz="2000" dirty="0" smtClean="0">
                <a:solidFill>
                  <a:srgbClr val="002060"/>
                </a:solidFill>
                <a:latin typeface="Arial" charset="0"/>
                <a:cs typeface="Arial" charset="0"/>
              </a:rPr>
              <a:t> (1972), it </a:t>
            </a:r>
            <a:r>
              <a:rPr lang="en-US" sz="2000" b="1" dirty="0" smtClean="0">
                <a:solidFill>
                  <a:srgbClr val="002060"/>
                </a:solidFill>
                <a:latin typeface="Arial" charset="0"/>
                <a:cs typeface="Arial" charset="0"/>
              </a:rPr>
              <a:t>has achieved to identify the key financial and tax parameters affecting tax compliance</a:t>
            </a:r>
            <a:r>
              <a:rPr lang="en-US" sz="2000" dirty="0" smtClean="0">
                <a:solidFill>
                  <a:srgbClr val="002060"/>
                </a:solidFill>
                <a:latin typeface="Arial" charset="0"/>
                <a:cs typeface="Arial" charset="0"/>
              </a:rPr>
              <a:t>.</a:t>
            </a:r>
          </a:p>
          <a:p>
            <a:pPr algn="just" eaLnBrk="1" hangingPunct="1"/>
            <a:r>
              <a:rPr lang="en-US" sz="2000" dirty="0" smtClean="0">
                <a:solidFill>
                  <a:srgbClr val="002060"/>
                </a:solidFill>
                <a:latin typeface="Arial" charset="0"/>
                <a:cs typeface="Arial" charset="0"/>
              </a:rPr>
              <a:t>The model </a:t>
            </a:r>
            <a:r>
              <a:rPr lang="en-US" sz="2000" b="1" dirty="0" smtClean="0">
                <a:solidFill>
                  <a:srgbClr val="002060"/>
                </a:solidFill>
                <a:latin typeface="Arial" charset="0"/>
                <a:cs typeface="Arial" charset="0"/>
              </a:rPr>
              <a:t>has occupied many scholars and later formed the basis</a:t>
            </a:r>
            <a:r>
              <a:rPr lang="en-US" sz="2000" dirty="0" smtClean="0">
                <a:solidFill>
                  <a:srgbClr val="002060"/>
                </a:solidFill>
                <a:latin typeface="Arial" charset="0"/>
                <a:cs typeface="Arial" charset="0"/>
              </a:rPr>
              <a:t> upon which almost all subsequent research developed on tax evasion. The proposed policies arising were focused on imposing repressive and preventing measures on tax violations (Deterrence policy).</a:t>
            </a:r>
          </a:p>
          <a:p>
            <a:pPr algn="just" eaLnBrk="1" hangingPunct="1"/>
            <a:r>
              <a:rPr lang="en-US" sz="2000" dirty="0" smtClean="0">
                <a:solidFill>
                  <a:srgbClr val="002060"/>
                </a:solidFill>
                <a:latin typeface="Arial" charset="0"/>
                <a:cs typeface="Arial" charset="0"/>
              </a:rPr>
              <a:t>At the same time </a:t>
            </a:r>
            <a:r>
              <a:rPr lang="en-US" sz="2000" b="1" dirty="0" smtClean="0">
                <a:solidFill>
                  <a:srgbClr val="002060"/>
                </a:solidFill>
                <a:latin typeface="Arial" charset="0"/>
                <a:cs typeface="Arial" charset="0"/>
              </a:rPr>
              <a:t>another group of scholars</a:t>
            </a:r>
            <a:r>
              <a:rPr lang="en-US" sz="2000" dirty="0" smtClean="0">
                <a:solidFill>
                  <a:srgbClr val="002060"/>
                </a:solidFill>
                <a:latin typeface="Arial" charset="0"/>
                <a:cs typeface="Arial" charset="0"/>
              </a:rPr>
              <a:t> which considered the gap between reality and theoretical neoclassical models, </a:t>
            </a:r>
            <a:r>
              <a:rPr lang="en-US" sz="2000" b="1" dirty="0" smtClean="0">
                <a:solidFill>
                  <a:srgbClr val="002060"/>
                </a:solidFill>
                <a:latin typeface="Arial" charset="0"/>
                <a:cs typeface="Arial" charset="0"/>
              </a:rPr>
              <a:t>has tried to search for reasons to justify the tax treatment outside the established framework of individual economic rationality</a:t>
            </a:r>
            <a:r>
              <a:rPr lang="en-US" sz="2000" dirty="0" smtClean="0">
                <a:solidFill>
                  <a:srgbClr val="002060"/>
                </a:solidFill>
                <a:latin typeface="Arial" charset="0"/>
                <a:cs typeface="Arial" charset="0"/>
              </a:rPr>
              <a:t>, as in the cases of Frey (1997), Frey &amp; </a:t>
            </a:r>
            <a:r>
              <a:rPr lang="en-US" sz="2000" dirty="0" err="1" smtClean="0">
                <a:solidFill>
                  <a:srgbClr val="002060"/>
                </a:solidFill>
                <a:latin typeface="Arial" charset="0"/>
                <a:cs typeface="Arial" charset="0"/>
              </a:rPr>
              <a:t>Feld</a:t>
            </a:r>
            <a:r>
              <a:rPr lang="en-US" sz="2000" dirty="0" smtClean="0">
                <a:solidFill>
                  <a:srgbClr val="002060"/>
                </a:solidFill>
                <a:latin typeface="Arial" charset="0"/>
                <a:cs typeface="Arial" charset="0"/>
              </a:rPr>
              <a:t> (2002), Posner (2000), </a:t>
            </a:r>
            <a:r>
              <a:rPr lang="en-US" sz="2000" dirty="0" err="1" smtClean="0">
                <a:solidFill>
                  <a:srgbClr val="002060"/>
                </a:solidFill>
                <a:latin typeface="Arial" charset="0"/>
                <a:cs typeface="Arial" charset="0"/>
              </a:rPr>
              <a:t>Torgler</a:t>
            </a:r>
            <a:r>
              <a:rPr lang="en-US" sz="2000" dirty="0" smtClean="0">
                <a:solidFill>
                  <a:srgbClr val="002060"/>
                </a:solidFill>
                <a:latin typeface="Arial" charset="0"/>
                <a:cs typeface="Arial" charset="0"/>
              </a:rPr>
              <a:t> (2001), </a:t>
            </a:r>
            <a:r>
              <a:rPr lang="en-US" sz="2000" dirty="0" err="1" smtClean="0">
                <a:solidFill>
                  <a:srgbClr val="002060"/>
                </a:solidFill>
                <a:latin typeface="Arial" charset="0"/>
                <a:cs typeface="Arial" charset="0"/>
              </a:rPr>
              <a:t>Torgler</a:t>
            </a:r>
            <a:r>
              <a:rPr lang="en-US" sz="2000" dirty="0" smtClean="0">
                <a:solidFill>
                  <a:srgbClr val="002060"/>
                </a:solidFill>
                <a:latin typeface="Arial" charset="0"/>
                <a:cs typeface="Arial" charset="0"/>
              </a:rPr>
              <a:t> (2007), </a:t>
            </a:r>
            <a:r>
              <a:rPr lang="en-US" sz="2000" dirty="0" err="1" smtClean="0">
                <a:solidFill>
                  <a:srgbClr val="002060"/>
                </a:solidFill>
                <a:latin typeface="Arial" charset="0"/>
                <a:cs typeface="Arial" charset="0"/>
              </a:rPr>
              <a:t>Torgler</a:t>
            </a:r>
            <a:r>
              <a:rPr lang="en-US" sz="2000" dirty="0" smtClean="0">
                <a:solidFill>
                  <a:srgbClr val="002060"/>
                </a:solidFill>
                <a:latin typeface="Arial" charset="0"/>
                <a:cs typeface="Arial" charset="0"/>
              </a:rPr>
              <a:t> &amp; Schneider (2005), </a:t>
            </a:r>
            <a:r>
              <a:rPr lang="en-US" sz="2000" dirty="0" err="1" smtClean="0">
                <a:solidFill>
                  <a:srgbClr val="002060"/>
                </a:solidFill>
                <a:latin typeface="Arial" charset="0"/>
                <a:cs typeface="Arial" charset="0"/>
              </a:rPr>
              <a:t>Bosco</a:t>
            </a:r>
            <a:r>
              <a:rPr lang="en-US" sz="2000" dirty="0" smtClean="0">
                <a:solidFill>
                  <a:srgbClr val="002060"/>
                </a:solidFill>
                <a:latin typeface="Arial" charset="0"/>
                <a:cs typeface="Arial" charset="0"/>
              </a:rPr>
              <a:t> &amp; </a:t>
            </a:r>
            <a:r>
              <a:rPr lang="en-US" sz="2000" dirty="0" err="1" smtClean="0">
                <a:solidFill>
                  <a:srgbClr val="002060"/>
                </a:solidFill>
                <a:latin typeface="Arial" charset="0"/>
                <a:cs typeface="Arial" charset="0"/>
              </a:rPr>
              <a:t>Mittone</a:t>
            </a:r>
            <a:r>
              <a:rPr lang="en-US" sz="2000" dirty="0" smtClean="0">
                <a:solidFill>
                  <a:srgbClr val="002060"/>
                </a:solidFill>
                <a:latin typeface="Arial" charset="0"/>
                <a:cs typeface="Arial" charset="0"/>
              </a:rPr>
              <a:t> (1997), </a:t>
            </a:r>
            <a:r>
              <a:rPr lang="en-US" sz="2000" dirty="0" err="1" smtClean="0">
                <a:solidFill>
                  <a:srgbClr val="002060"/>
                </a:solidFill>
                <a:latin typeface="Arial" charset="0"/>
                <a:cs typeface="Arial" charset="0"/>
              </a:rPr>
              <a:t>Alm</a:t>
            </a:r>
            <a:r>
              <a:rPr lang="en-US" sz="2000" dirty="0" smtClean="0">
                <a:solidFill>
                  <a:srgbClr val="002060"/>
                </a:solidFill>
                <a:latin typeface="Arial" charset="0"/>
                <a:cs typeface="Arial" charset="0"/>
              </a:rPr>
              <a:t>, Jackson &amp; McKee (1992). </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2D33E34B-4FAE-4E6C-8E90-39F83214B8A3}" type="slidenum">
              <a:rPr lang="el-GR" sz="1200" b="0">
                <a:solidFill>
                  <a:schemeClr val="tx1">
                    <a:tint val="75000"/>
                  </a:schemeClr>
                </a:solidFill>
              </a:rPr>
              <a:pPr algn="r">
                <a:defRPr/>
              </a:pPr>
              <a:t>10</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3"/>
          <p:cNvSpPr>
            <a:spLocks noGrp="1"/>
          </p:cNvSpPr>
          <p:nvPr>
            <p:ph type="title" idx="4294967295"/>
          </p:nvPr>
        </p:nvSpPr>
        <p:spPr>
          <a:xfrm>
            <a:off x="468313" y="260350"/>
            <a:ext cx="8229600" cy="1143000"/>
          </a:xfrm>
        </p:spPr>
        <p:txBody>
          <a:bodyPr/>
          <a:lstStyle/>
          <a:p>
            <a:pPr marL="449263" indent="-449263" algn="l" eaLnBrk="1" hangingPunct="1"/>
            <a:r>
              <a:rPr lang="en-US" sz="3000" smtClean="0">
                <a:solidFill>
                  <a:srgbClr val="002060"/>
                </a:solidFill>
                <a:latin typeface="Arial" charset="0"/>
                <a:cs typeface="Arial" charset="0"/>
              </a:rPr>
              <a:t>4. Criticism of the Neoclassical model</a:t>
            </a:r>
            <a:r>
              <a:rPr lang="en-US" sz="3000" i="1" smtClean="0">
                <a:solidFill>
                  <a:srgbClr val="002060"/>
                </a:solidFill>
                <a:latin typeface="Arial" charset="0"/>
                <a:cs typeface="Arial" charset="0"/>
              </a:rPr>
              <a:t> (cont.)</a:t>
            </a:r>
            <a:endParaRPr lang="el-GR" sz="3000" i="1" smtClean="0">
              <a:solidFill>
                <a:srgbClr val="002060"/>
              </a:solidFill>
              <a:latin typeface="Arial" charset="0"/>
              <a:cs typeface="Arial" charset="0"/>
            </a:endParaRPr>
          </a:p>
        </p:txBody>
      </p:sp>
      <p:sp>
        <p:nvSpPr>
          <p:cNvPr id="29698" name="Content Placeholder 8"/>
          <p:cNvSpPr>
            <a:spLocks noGrp="1"/>
          </p:cNvSpPr>
          <p:nvPr>
            <p:ph idx="4294967295"/>
          </p:nvPr>
        </p:nvSpPr>
        <p:spPr>
          <a:xfrm>
            <a:off x="395288" y="1484313"/>
            <a:ext cx="8229600" cy="4757737"/>
          </a:xfrm>
        </p:spPr>
        <p:txBody>
          <a:bodyPr/>
          <a:lstStyle/>
          <a:p>
            <a:pPr marL="261938" indent="-261938" algn="just" eaLnBrk="1" hangingPunct="1"/>
            <a:r>
              <a:rPr lang="en-US" sz="2000" smtClean="0">
                <a:solidFill>
                  <a:srgbClr val="002060"/>
                </a:solidFill>
                <a:latin typeface="Arial" charset="0"/>
                <a:cs typeface="Arial" charset="0"/>
              </a:rPr>
              <a:t>Because the economic logic imposes a recourse towards tax evasion these researchers reversed the classic question that originally occupied the scientific community, which is "Why do people evade taxes", and sought answers to the question "</a:t>
            </a:r>
            <a:r>
              <a:rPr lang="en-US" sz="2000" b="1" smtClean="0">
                <a:solidFill>
                  <a:srgbClr val="002060"/>
                </a:solidFill>
                <a:latin typeface="Arial" charset="0"/>
                <a:cs typeface="Arial" charset="0"/>
              </a:rPr>
              <a:t>why most people comply with their tax obligations</a:t>
            </a:r>
            <a:r>
              <a:rPr lang="en-US" sz="2000" smtClean="0">
                <a:solidFill>
                  <a:srgbClr val="002060"/>
                </a:solidFill>
                <a:latin typeface="Arial" charset="0"/>
                <a:cs typeface="Arial" charset="0"/>
              </a:rPr>
              <a:t>'. </a:t>
            </a:r>
          </a:p>
          <a:p>
            <a:pPr marL="261938" indent="-261938" algn="just" eaLnBrk="1" hangingPunct="1"/>
            <a:endParaRPr lang="en-US" sz="20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Fortin, </a:t>
            </a:r>
            <a:r>
              <a:rPr lang="en-US" sz="2000" i="1" smtClean="0">
                <a:solidFill>
                  <a:srgbClr val="002060"/>
                </a:solidFill>
                <a:latin typeface="Arial" charset="0"/>
                <a:cs typeface="Arial" charset="0"/>
              </a:rPr>
              <a:t>et al.</a:t>
            </a:r>
            <a:r>
              <a:rPr lang="en-US" sz="2000" smtClean="0">
                <a:solidFill>
                  <a:srgbClr val="002060"/>
                </a:solidFill>
                <a:latin typeface="Arial" charset="0"/>
                <a:cs typeface="Arial" charset="0"/>
              </a:rPr>
              <a:t> (2007) expressed the extreme view that the model of Allingham &amp; Sandmo (1972) presents the taxpayer as a completely </a:t>
            </a:r>
            <a:r>
              <a:rPr lang="en-US" sz="2000" b="1" smtClean="0">
                <a:solidFill>
                  <a:srgbClr val="002060"/>
                </a:solidFill>
                <a:latin typeface="Arial" charset="0"/>
                <a:cs typeface="Arial" charset="0"/>
              </a:rPr>
              <a:t>individualistic and immoral being</a:t>
            </a:r>
            <a:r>
              <a:rPr lang="en-US" sz="2000" smtClean="0">
                <a:solidFill>
                  <a:srgbClr val="002060"/>
                </a:solidFill>
                <a:latin typeface="Arial" charset="0"/>
                <a:cs typeface="Arial" charset="0"/>
              </a:rPr>
              <a:t>.</a:t>
            </a:r>
          </a:p>
          <a:p>
            <a:pPr marL="261938" indent="-261938" algn="just" eaLnBrk="1" hangingPunct="1"/>
            <a:endParaRPr lang="en-US" sz="20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According to Andreoni, Erard and Feinstein (1998, p. 118): "</a:t>
            </a:r>
            <a:r>
              <a:rPr lang="en-US" sz="2000" b="1" smtClean="0">
                <a:solidFill>
                  <a:srgbClr val="002060"/>
                </a:solidFill>
                <a:latin typeface="Arial" charset="0"/>
                <a:cs typeface="Arial" charset="0"/>
              </a:rPr>
              <a:t>The approach to tax compliance should be multifaceted</a:t>
            </a:r>
            <a:r>
              <a:rPr lang="en-US" sz="2000" smtClean="0">
                <a:solidFill>
                  <a:srgbClr val="002060"/>
                </a:solidFill>
                <a:latin typeface="Arial" charset="0"/>
                <a:cs typeface="Arial" charset="0"/>
              </a:rPr>
              <a:t>: it must be considered as a public economic theory, law enforcement, organizational design, labor supply and morality, or a combination of all the above."</a:t>
            </a:r>
          </a:p>
          <a:p>
            <a:pPr marL="261938" indent="-261938" algn="just" eaLnBrk="1" hangingPunct="1"/>
            <a:endParaRPr lang="en-US" sz="2000" smtClean="0">
              <a:solidFill>
                <a:srgbClr val="002060"/>
              </a:solidFill>
              <a:latin typeface="Arial" charset="0"/>
              <a:cs typeface="Arial" charset="0"/>
            </a:endParaRPr>
          </a:p>
          <a:p>
            <a:pPr marL="763588" lvl="1" indent="-220663" algn="just" eaLnBrk="1" hangingPunct="1">
              <a:buSzPct val="50000"/>
              <a:buFont typeface="Wingdings" pitchFamily="2" charset="2"/>
              <a:buNone/>
            </a:pPr>
            <a:endParaRPr lang="en-US" sz="2000" smtClean="0">
              <a:solidFill>
                <a:srgbClr val="002060"/>
              </a:solidFill>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5A1EEFC1-6290-4FD4-9D91-A4CF90AD4599}" type="slidenum">
              <a:rPr lang="el-GR" sz="1200" b="0">
                <a:solidFill>
                  <a:schemeClr val="tx1">
                    <a:tint val="75000"/>
                  </a:schemeClr>
                </a:solidFill>
              </a:rPr>
              <a:pPr algn="r">
                <a:defRPr/>
              </a:pPr>
              <a:t>11</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3"/>
          <p:cNvSpPr>
            <a:spLocks noGrp="1"/>
          </p:cNvSpPr>
          <p:nvPr>
            <p:ph type="title" idx="4294967295"/>
          </p:nvPr>
        </p:nvSpPr>
        <p:spPr>
          <a:xfrm>
            <a:off x="468313" y="260350"/>
            <a:ext cx="8229600" cy="1143000"/>
          </a:xfrm>
        </p:spPr>
        <p:txBody>
          <a:bodyPr/>
          <a:lstStyle/>
          <a:p>
            <a:pPr marL="449263" indent="-449263" algn="l" eaLnBrk="1" hangingPunct="1"/>
            <a:r>
              <a:rPr lang="en-US" sz="3000" smtClean="0">
                <a:solidFill>
                  <a:srgbClr val="002060"/>
                </a:solidFill>
                <a:latin typeface="Arial" charset="0"/>
                <a:cs typeface="Arial" charset="0"/>
              </a:rPr>
              <a:t>4. Criticism of the Neoclassical model</a:t>
            </a:r>
            <a:r>
              <a:rPr lang="en-US" sz="3000" i="1" smtClean="0">
                <a:solidFill>
                  <a:srgbClr val="002060"/>
                </a:solidFill>
                <a:latin typeface="Arial" charset="0"/>
                <a:cs typeface="Arial" charset="0"/>
              </a:rPr>
              <a:t> (cont.)</a:t>
            </a:r>
            <a:endParaRPr lang="el-GR" sz="3000" i="1" smtClean="0">
              <a:solidFill>
                <a:srgbClr val="002060"/>
              </a:solidFill>
              <a:latin typeface="Arial" charset="0"/>
              <a:cs typeface="Arial" charset="0"/>
            </a:endParaRPr>
          </a:p>
        </p:txBody>
      </p:sp>
      <p:sp>
        <p:nvSpPr>
          <p:cNvPr id="31746" name="Content Placeholder 8"/>
          <p:cNvSpPr>
            <a:spLocks noGrp="1"/>
          </p:cNvSpPr>
          <p:nvPr>
            <p:ph idx="4294967295"/>
          </p:nvPr>
        </p:nvSpPr>
        <p:spPr>
          <a:xfrm>
            <a:off x="395288" y="1484313"/>
            <a:ext cx="8229600" cy="4757737"/>
          </a:xfrm>
        </p:spPr>
        <p:txBody>
          <a:bodyPr/>
          <a:lstStyle/>
          <a:p>
            <a:pPr marL="261938" indent="-261938" algn="just" eaLnBrk="1" hangingPunct="1"/>
            <a:r>
              <a:rPr lang="en-US" sz="2000" smtClean="0">
                <a:solidFill>
                  <a:srgbClr val="002060"/>
                </a:solidFill>
                <a:latin typeface="Arial" charset="0"/>
                <a:cs typeface="Arial" charset="0"/>
              </a:rPr>
              <a:t>In this context, </a:t>
            </a:r>
            <a:r>
              <a:rPr lang="en-US" sz="2000" b="1" smtClean="0">
                <a:solidFill>
                  <a:srgbClr val="002060"/>
                </a:solidFill>
                <a:latin typeface="Arial" charset="0"/>
                <a:cs typeface="Arial" charset="0"/>
              </a:rPr>
              <a:t>new economic theories and scientific approaches</a:t>
            </a:r>
            <a:r>
              <a:rPr lang="en-US" sz="2000" smtClean="0">
                <a:solidFill>
                  <a:srgbClr val="002060"/>
                </a:solidFill>
                <a:latin typeface="Arial" charset="0"/>
                <a:cs typeface="Arial" charset="0"/>
              </a:rPr>
              <a:t> have been developed in recent years with </a:t>
            </a:r>
            <a:r>
              <a:rPr lang="en-US" sz="2000" b="1" smtClean="0">
                <a:solidFill>
                  <a:srgbClr val="002060"/>
                </a:solidFill>
                <a:latin typeface="Arial" charset="0"/>
                <a:cs typeface="Arial" charset="0"/>
              </a:rPr>
              <a:t>sociological</a:t>
            </a:r>
            <a:r>
              <a:rPr lang="en-US" sz="2000" smtClean="0">
                <a:solidFill>
                  <a:srgbClr val="002060"/>
                </a:solidFill>
                <a:latin typeface="Arial" charset="0"/>
                <a:cs typeface="Arial" charset="0"/>
              </a:rPr>
              <a:t> and </a:t>
            </a:r>
            <a:r>
              <a:rPr lang="en-US" sz="2000" b="1" smtClean="0">
                <a:solidFill>
                  <a:srgbClr val="002060"/>
                </a:solidFill>
                <a:latin typeface="Arial" charset="0"/>
                <a:cs typeface="Arial" charset="0"/>
              </a:rPr>
              <a:t>psychological</a:t>
            </a:r>
            <a:r>
              <a:rPr lang="en-US" sz="2000" smtClean="0">
                <a:solidFill>
                  <a:srgbClr val="002060"/>
                </a:solidFill>
                <a:latin typeface="Arial" charset="0"/>
                <a:cs typeface="Arial" charset="0"/>
              </a:rPr>
              <a:t> backgrounds. </a:t>
            </a:r>
          </a:p>
          <a:p>
            <a:pPr marL="261938" indent="-261938" algn="just" eaLnBrk="1" hangingPunct="1"/>
            <a:endParaRPr lang="en-US" sz="20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Among them, the theories distinguished achieved to innovate by </a:t>
            </a:r>
            <a:r>
              <a:rPr lang="en-US" sz="2000" b="1" smtClean="0">
                <a:solidFill>
                  <a:srgbClr val="002060"/>
                </a:solidFill>
                <a:latin typeface="Arial" charset="0"/>
                <a:cs typeface="Arial" charset="0"/>
              </a:rPr>
              <a:t>using tools from other social sciences</a:t>
            </a:r>
            <a:r>
              <a:rPr lang="en-US" sz="2000" smtClean="0">
                <a:solidFill>
                  <a:srgbClr val="002060"/>
                </a:solidFill>
                <a:latin typeface="Arial" charset="0"/>
                <a:cs typeface="Arial" charset="0"/>
              </a:rPr>
              <a:t> while </a:t>
            </a:r>
            <a:r>
              <a:rPr lang="en-US" sz="2000" b="1" smtClean="0">
                <a:solidFill>
                  <a:srgbClr val="002060"/>
                </a:solidFill>
                <a:latin typeface="Arial" charset="0"/>
                <a:cs typeface="Arial" charset="0"/>
              </a:rPr>
              <a:t>maintaining the basic methodology of economics</a:t>
            </a:r>
            <a:r>
              <a:rPr lang="en-US" sz="2000" smtClean="0">
                <a:solidFill>
                  <a:srgbClr val="002060"/>
                </a:solidFill>
                <a:latin typeface="Arial" charset="0"/>
                <a:cs typeface="Arial" charset="0"/>
              </a:rPr>
              <a:t>. </a:t>
            </a:r>
          </a:p>
          <a:p>
            <a:pPr marL="261938" indent="-261938" algn="just" eaLnBrk="1" hangingPunct="1"/>
            <a:endParaRPr lang="en-US" sz="2000" smtClean="0">
              <a:solidFill>
                <a:srgbClr val="002060"/>
              </a:solidFill>
              <a:latin typeface="Arial" charset="0"/>
              <a:cs typeface="Arial" charset="0"/>
            </a:endParaRPr>
          </a:p>
          <a:p>
            <a:pPr marL="763588" lvl="1" indent="-220663" algn="just" eaLnBrk="1" hangingPunct="1">
              <a:buSzPct val="50000"/>
              <a:buFont typeface="Wingdings" pitchFamily="2" charset="2"/>
              <a:buNone/>
            </a:pPr>
            <a:endParaRPr lang="en-US" sz="2000" smtClean="0">
              <a:solidFill>
                <a:srgbClr val="002060"/>
              </a:solidFill>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3F45EA4E-E2E4-4229-8B64-B9345716A0B7}" type="slidenum">
              <a:rPr lang="el-GR" sz="1200" b="0">
                <a:solidFill>
                  <a:schemeClr val="tx1">
                    <a:tint val="75000"/>
                  </a:schemeClr>
                </a:solidFill>
              </a:rPr>
              <a:pPr algn="r">
                <a:defRPr/>
              </a:pPr>
              <a:t>12</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142844"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3"/>
          <p:cNvSpPr>
            <a:spLocks noGrp="1"/>
          </p:cNvSpPr>
          <p:nvPr>
            <p:ph type="title" idx="4294967295"/>
          </p:nvPr>
        </p:nvSpPr>
        <p:spPr>
          <a:xfrm>
            <a:off x="468313" y="260350"/>
            <a:ext cx="8229600" cy="576263"/>
          </a:xfrm>
        </p:spPr>
        <p:txBody>
          <a:bodyPr/>
          <a:lstStyle/>
          <a:p>
            <a:pPr marL="174625" indent="-174625" algn="l" eaLnBrk="1" hangingPunct="1"/>
            <a:r>
              <a:rPr lang="en-US" sz="3000" smtClean="0">
                <a:solidFill>
                  <a:srgbClr val="002060"/>
                </a:solidFill>
                <a:latin typeface="Arial" charset="0"/>
                <a:cs typeface="Arial" charset="0"/>
              </a:rPr>
              <a:t>5. Alternative modern theoretical proposals:</a:t>
            </a:r>
            <a:endParaRPr lang="el-GR" sz="2400" i="1" u="sng" smtClean="0">
              <a:solidFill>
                <a:srgbClr val="002060"/>
              </a:solidFill>
              <a:latin typeface="Arial" charset="0"/>
              <a:cs typeface="Arial" charset="0"/>
            </a:endParaRPr>
          </a:p>
        </p:txBody>
      </p:sp>
      <p:sp>
        <p:nvSpPr>
          <p:cNvPr id="33794" name="Content Placeholder 8"/>
          <p:cNvSpPr>
            <a:spLocks noGrp="1"/>
          </p:cNvSpPr>
          <p:nvPr>
            <p:ph idx="4294967295"/>
          </p:nvPr>
        </p:nvSpPr>
        <p:spPr>
          <a:xfrm>
            <a:off x="395288" y="908050"/>
            <a:ext cx="8229600" cy="5334000"/>
          </a:xfrm>
        </p:spPr>
        <p:txBody>
          <a:bodyPr/>
          <a:lstStyle/>
          <a:p>
            <a:pPr marL="261938" indent="-261938" algn="just" eaLnBrk="1" hangingPunct="1">
              <a:buFont typeface="Arial" charset="0"/>
              <a:buNone/>
            </a:pPr>
            <a:r>
              <a:rPr lang="en-US" sz="2400" b="1" i="1" smtClean="0">
                <a:solidFill>
                  <a:srgbClr val="002060"/>
                </a:solidFill>
                <a:latin typeface="Arial" charset="0"/>
                <a:cs typeface="Arial" charset="0"/>
              </a:rPr>
              <a:t>	a. </a:t>
            </a:r>
            <a:r>
              <a:rPr lang="en-US" sz="2400" b="1" i="1" u="sng" smtClean="0">
                <a:solidFill>
                  <a:srgbClr val="002060"/>
                </a:solidFill>
                <a:latin typeface="Arial" charset="0"/>
                <a:cs typeface="Arial" charset="0"/>
              </a:rPr>
              <a:t>Social norms</a:t>
            </a:r>
            <a:endParaRPr lang="en-US" sz="2400" b="1" smtClean="0">
              <a:solidFill>
                <a:srgbClr val="002060"/>
              </a:solidFill>
              <a:latin typeface="Arial" charset="0"/>
              <a:cs typeface="Arial" charset="0"/>
            </a:endParaRPr>
          </a:p>
          <a:p>
            <a:pPr marL="261938" indent="-261938" algn="just" eaLnBrk="1" hangingPunct="1">
              <a:buFont typeface="Arial" charset="0"/>
              <a:buNone/>
            </a:pPr>
            <a:endParaRPr lang="en-US" sz="600" b="1"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Social norms could be defined as an expected social behavior based on beliefs and values formed by a society, the violation of which (behavior) have the effect of imposing </a:t>
            </a:r>
            <a:r>
              <a:rPr lang="en-US" sz="2000" b="1" smtClean="0">
                <a:solidFill>
                  <a:srgbClr val="002060"/>
                </a:solidFill>
                <a:latin typeface="Arial" charset="0"/>
                <a:cs typeface="Arial" charset="0"/>
              </a:rPr>
              <a:t>informal social sanctions</a:t>
            </a:r>
            <a:r>
              <a:rPr lang="en-US" sz="2000" smtClean="0">
                <a:solidFill>
                  <a:srgbClr val="002060"/>
                </a:solidFill>
                <a:latin typeface="Arial" charset="0"/>
                <a:cs typeface="Arial" charset="0"/>
              </a:rPr>
              <a:t>.</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Erard &amp; Feinstein (1994) starting from the finding that tax compliance in the U.S. is much higher than that predicted by the classical model, </a:t>
            </a:r>
            <a:r>
              <a:rPr lang="en-US" sz="2000" b="1" smtClean="0">
                <a:solidFill>
                  <a:srgbClr val="002060"/>
                </a:solidFill>
                <a:latin typeface="Arial" charset="0"/>
                <a:cs typeface="Arial" charset="0"/>
              </a:rPr>
              <a:t>introduced in the utility function</a:t>
            </a:r>
            <a:r>
              <a:rPr lang="en-US" sz="2000" smtClean="0">
                <a:solidFill>
                  <a:srgbClr val="002060"/>
                </a:solidFill>
                <a:latin typeface="Arial" charset="0"/>
                <a:cs typeface="Arial" charset="0"/>
              </a:rPr>
              <a:t> of the taxpayer two unpleasant emotions: guilt and shame. </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The effort to avoid the feeling of shame is also the focus of the </a:t>
            </a:r>
            <a:r>
              <a:rPr lang="en-US" sz="2000" b="1" i="1" smtClean="0">
                <a:solidFill>
                  <a:srgbClr val="002060"/>
                </a:solidFill>
                <a:latin typeface="Arial" charset="0"/>
                <a:cs typeface="Arial" charset="0"/>
              </a:rPr>
              <a:t>altruistic approach</a:t>
            </a:r>
            <a:r>
              <a:rPr lang="en-US" sz="2000" smtClean="0">
                <a:solidFill>
                  <a:srgbClr val="002060"/>
                </a:solidFill>
                <a:latin typeface="Arial" charset="0"/>
                <a:cs typeface="Arial" charset="0"/>
              </a:rPr>
              <a:t> that attempts to explain why tax compliance is higher than expected from the neoclassical economic model. </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A specialization of the general theory of social norm is the </a:t>
            </a:r>
            <a:r>
              <a:rPr lang="en-US" sz="2000" b="1" i="1" smtClean="0">
                <a:solidFill>
                  <a:srgbClr val="002060"/>
                </a:solidFill>
                <a:latin typeface="Arial" charset="0"/>
                <a:cs typeface="Arial" charset="0"/>
              </a:rPr>
              <a:t>signaling theory</a:t>
            </a:r>
            <a:r>
              <a:rPr lang="en-US" sz="2000" smtClean="0">
                <a:solidFill>
                  <a:srgbClr val="002060"/>
                </a:solidFill>
                <a:latin typeface="Arial" charset="0"/>
                <a:cs typeface="Arial" charset="0"/>
              </a:rPr>
              <a:t>. Per Posner (2000), the fear of stigma and social disapproval, according to the signaling theory, is the source of tax compliance.</a:t>
            </a:r>
          </a:p>
          <a:p>
            <a:pPr marL="261938" indent="-261938" algn="just" eaLnBrk="1" hangingPunct="1"/>
            <a:endParaRPr lang="en-US" sz="2000" smtClean="0">
              <a:solidFill>
                <a:srgbClr val="002060"/>
              </a:solidFill>
              <a:latin typeface="Arial" charset="0"/>
              <a:cs typeface="Arial" charset="0"/>
            </a:endParaRPr>
          </a:p>
          <a:p>
            <a:pPr marL="261938" indent="-261938" algn="just" eaLnBrk="1" hangingPunct="1"/>
            <a:endParaRPr lang="en-US" sz="2000" smtClean="0">
              <a:solidFill>
                <a:srgbClr val="002060"/>
              </a:solidFill>
              <a:latin typeface="Arial" charset="0"/>
              <a:cs typeface="Arial" charset="0"/>
            </a:endParaRPr>
          </a:p>
          <a:p>
            <a:pPr marL="763588" lvl="1" indent="-220663" algn="just" eaLnBrk="1" hangingPunct="1">
              <a:buSzPct val="50000"/>
              <a:buFont typeface="Wingdings" pitchFamily="2" charset="2"/>
              <a:buNone/>
            </a:pPr>
            <a:endParaRPr lang="en-US" sz="2000" smtClean="0">
              <a:solidFill>
                <a:srgbClr val="002060"/>
              </a:solidFill>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13217D3F-44BF-4467-BEDF-454275E6831B}" type="slidenum">
              <a:rPr lang="el-GR" sz="1200" b="0">
                <a:solidFill>
                  <a:schemeClr val="tx1">
                    <a:tint val="75000"/>
                  </a:schemeClr>
                </a:solidFill>
              </a:rPr>
              <a:pPr algn="r">
                <a:defRPr/>
              </a:pPr>
              <a:t>13</a:t>
            </a:fld>
            <a:endParaRPr lang="el-GR" sz="1200" b="0" dirty="0">
              <a:solidFill>
                <a:schemeClr val="tx1">
                  <a:tint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3"/>
          <p:cNvSpPr>
            <a:spLocks noGrp="1"/>
          </p:cNvSpPr>
          <p:nvPr>
            <p:ph type="title" idx="4294967295"/>
          </p:nvPr>
        </p:nvSpPr>
        <p:spPr>
          <a:xfrm>
            <a:off x="468313" y="188913"/>
            <a:ext cx="8229600" cy="647700"/>
          </a:xfrm>
        </p:spPr>
        <p:txBody>
          <a:bodyPr/>
          <a:lstStyle/>
          <a:p>
            <a:pPr marL="174625" indent="-174625" algn="l" eaLnBrk="1" hangingPunct="1"/>
            <a:r>
              <a:rPr lang="en-US" sz="3000" smtClean="0">
                <a:solidFill>
                  <a:srgbClr val="002060"/>
                </a:solidFill>
                <a:latin typeface="Arial" charset="0"/>
                <a:cs typeface="Arial" charset="0"/>
              </a:rPr>
              <a:t>5. Alternative modern theoretical proposals:</a:t>
            </a:r>
            <a:endParaRPr lang="el-GR" sz="2400" i="1" u="sng" smtClean="0">
              <a:solidFill>
                <a:srgbClr val="002060"/>
              </a:solidFill>
              <a:latin typeface="Arial" charset="0"/>
              <a:cs typeface="Arial" charset="0"/>
            </a:endParaRPr>
          </a:p>
        </p:txBody>
      </p:sp>
      <p:sp>
        <p:nvSpPr>
          <p:cNvPr id="35842" name="Content Placeholder 8"/>
          <p:cNvSpPr>
            <a:spLocks noGrp="1"/>
          </p:cNvSpPr>
          <p:nvPr>
            <p:ph idx="4294967295"/>
          </p:nvPr>
        </p:nvSpPr>
        <p:spPr>
          <a:xfrm>
            <a:off x="395288" y="908050"/>
            <a:ext cx="8229600" cy="4757738"/>
          </a:xfrm>
        </p:spPr>
        <p:txBody>
          <a:bodyPr/>
          <a:lstStyle/>
          <a:p>
            <a:pPr marL="261938" indent="-261938" algn="just" eaLnBrk="1" hangingPunct="1">
              <a:buFont typeface="Arial" charset="0"/>
              <a:buNone/>
            </a:pPr>
            <a:r>
              <a:rPr lang="en-US" sz="2400" b="1" i="1" smtClean="0">
                <a:solidFill>
                  <a:srgbClr val="002060"/>
                </a:solidFill>
                <a:latin typeface="Arial" charset="0"/>
                <a:cs typeface="Arial" charset="0"/>
              </a:rPr>
              <a:t>	b. </a:t>
            </a:r>
            <a:r>
              <a:rPr lang="en-US" sz="2400" b="1" i="1" u="sng" smtClean="0">
                <a:solidFill>
                  <a:srgbClr val="002060"/>
                </a:solidFill>
                <a:latin typeface="Arial" charset="0"/>
                <a:cs typeface="Arial" charset="0"/>
              </a:rPr>
              <a:t>Reciprocity – Justice</a:t>
            </a:r>
          </a:p>
          <a:p>
            <a:pPr marL="261938" indent="-261938" algn="just" eaLnBrk="1" hangingPunct="1">
              <a:buFont typeface="Arial" charset="0"/>
              <a:buNone/>
            </a:pPr>
            <a:endParaRPr lang="en-US" sz="600" b="1" i="1" u="sng"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Tax compliance is attributed in this case in the sense of responsibility which governs citizens, knowing that they have received </a:t>
            </a:r>
            <a:r>
              <a:rPr lang="en-US" sz="2000" b="1" smtClean="0">
                <a:solidFill>
                  <a:srgbClr val="002060"/>
                </a:solidFill>
                <a:latin typeface="Arial" charset="0"/>
                <a:cs typeface="Arial" charset="0"/>
              </a:rPr>
              <a:t>tangible benefits from the state</a:t>
            </a:r>
            <a:r>
              <a:rPr lang="en-US" sz="2000" smtClean="0">
                <a:solidFill>
                  <a:srgbClr val="002060"/>
                </a:solidFill>
                <a:latin typeface="Arial" charset="0"/>
                <a:cs typeface="Arial" charset="0"/>
              </a:rPr>
              <a:t> and therefore must repay through taxation.</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Thus it can be interpreted as </a:t>
            </a:r>
            <a:r>
              <a:rPr lang="en-US" sz="2000" b="1" smtClean="0">
                <a:solidFill>
                  <a:srgbClr val="002060"/>
                </a:solidFill>
                <a:latin typeface="Arial" charset="0"/>
                <a:cs typeface="Arial" charset="0"/>
              </a:rPr>
              <a:t>an implicit contract between citizens and the state</a:t>
            </a:r>
            <a:r>
              <a:rPr lang="en-US" sz="2000" smtClean="0">
                <a:solidFill>
                  <a:srgbClr val="002060"/>
                </a:solidFill>
                <a:latin typeface="Arial" charset="0"/>
                <a:cs typeface="Arial" charset="0"/>
              </a:rPr>
              <a:t> in which the citizen declares and pays the respective tax subject to the condition that the government will manage public revenues wisely, offering the maximum in quality and quantity of public goods.</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An equally important parameter for determining the level of tax compliance is the perception of taxpayers on the </a:t>
            </a:r>
            <a:r>
              <a:rPr lang="en-US" sz="2000" b="1" smtClean="0">
                <a:solidFill>
                  <a:srgbClr val="002060"/>
                </a:solidFill>
                <a:latin typeface="Arial" charset="0"/>
                <a:cs typeface="Arial" charset="0"/>
              </a:rPr>
              <a:t>existence of justice</a:t>
            </a:r>
            <a:r>
              <a:rPr lang="en-US" sz="2000" smtClean="0">
                <a:solidFill>
                  <a:srgbClr val="002060"/>
                </a:solidFill>
                <a:latin typeface="Arial" charset="0"/>
                <a:cs typeface="Arial" charset="0"/>
              </a:rPr>
              <a:t>, or not, in the tax system. It is also one of the objectives of any tax system under the concept of </a:t>
            </a:r>
            <a:r>
              <a:rPr lang="en-US" sz="2000" b="1" smtClean="0">
                <a:solidFill>
                  <a:srgbClr val="002060"/>
                </a:solidFill>
                <a:latin typeface="Arial" charset="0"/>
                <a:cs typeface="Arial" charset="0"/>
              </a:rPr>
              <a:t>redistribution of income and wealth</a:t>
            </a:r>
            <a:r>
              <a:rPr lang="en-US" sz="2000" smtClean="0">
                <a:solidFill>
                  <a:srgbClr val="002060"/>
                </a:solidFill>
                <a:latin typeface="Arial" charset="0"/>
                <a:cs typeface="Arial" charset="0"/>
              </a:rPr>
              <a:t>.</a:t>
            </a:r>
          </a:p>
          <a:p>
            <a:pPr marL="261938" indent="-261938" algn="just" eaLnBrk="1" hangingPunct="1"/>
            <a:endParaRPr lang="en-US" sz="2000" smtClean="0">
              <a:solidFill>
                <a:srgbClr val="002060"/>
              </a:solidFill>
              <a:latin typeface="Arial" charset="0"/>
              <a:cs typeface="Arial" charset="0"/>
            </a:endParaRPr>
          </a:p>
          <a:p>
            <a:pPr marL="763588" lvl="1" indent="-220663" algn="just" eaLnBrk="1" hangingPunct="1">
              <a:buSzPct val="50000"/>
              <a:buFont typeface="Wingdings" pitchFamily="2" charset="2"/>
              <a:buNone/>
            </a:pPr>
            <a:endParaRPr lang="en-US" sz="2000" smtClean="0">
              <a:solidFill>
                <a:srgbClr val="002060"/>
              </a:solidFill>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777DEA16-6EC7-4E45-8C21-BEB3625D6A44}" type="slidenum">
              <a:rPr lang="el-GR" sz="1200" b="0">
                <a:solidFill>
                  <a:schemeClr val="tx1">
                    <a:tint val="75000"/>
                  </a:schemeClr>
                </a:solidFill>
              </a:rPr>
              <a:pPr algn="r">
                <a:defRPr/>
              </a:pPr>
              <a:t>14</a:t>
            </a:fld>
            <a:endParaRPr lang="el-GR" sz="1200" b="0" dirty="0">
              <a:solidFill>
                <a:schemeClr val="tx1">
                  <a:tint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3"/>
          <p:cNvSpPr>
            <a:spLocks noGrp="1"/>
          </p:cNvSpPr>
          <p:nvPr>
            <p:ph type="title" idx="4294967295"/>
          </p:nvPr>
        </p:nvSpPr>
        <p:spPr>
          <a:xfrm>
            <a:off x="468313" y="260350"/>
            <a:ext cx="8229600" cy="431800"/>
          </a:xfrm>
        </p:spPr>
        <p:txBody>
          <a:bodyPr/>
          <a:lstStyle/>
          <a:p>
            <a:pPr marL="174625" indent="-174625" algn="l" eaLnBrk="1" hangingPunct="1"/>
            <a:r>
              <a:rPr lang="en-US" sz="3000" smtClean="0">
                <a:solidFill>
                  <a:srgbClr val="002060"/>
                </a:solidFill>
                <a:latin typeface="Arial" charset="0"/>
                <a:cs typeface="Arial" charset="0"/>
              </a:rPr>
              <a:t>5. Alternative modern theoretical proposals:</a:t>
            </a:r>
            <a:endParaRPr lang="el-GR" sz="2400" i="1" u="sng" smtClean="0">
              <a:solidFill>
                <a:srgbClr val="002060"/>
              </a:solidFill>
              <a:latin typeface="Arial" charset="0"/>
              <a:cs typeface="Arial" charset="0"/>
            </a:endParaRPr>
          </a:p>
        </p:txBody>
      </p:sp>
      <p:sp>
        <p:nvSpPr>
          <p:cNvPr id="37890" name="Content Placeholder 8"/>
          <p:cNvSpPr>
            <a:spLocks noGrp="1"/>
          </p:cNvSpPr>
          <p:nvPr>
            <p:ph idx="4294967295"/>
          </p:nvPr>
        </p:nvSpPr>
        <p:spPr>
          <a:xfrm>
            <a:off x="395288" y="903288"/>
            <a:ext cx="8229600" cy="4757737"/>
          </a:xfrm>
        </p:spPr>
        <p:txBody>
          <a:bodyPr/>
          <a:lstStyle/>
          <a:p>
            <a:pPr marL="261938" indent="-261938" algn="just" eaLnBrk="1" hangingPunct="1">
              <a:buFont typeface="Arial" charset="0"/>
              <a:buNone/>
            </a:pPr>
            <a:r>
              <a:rPr lang="en-US" sz="2400" b="1" i="1" smtClean="0">
                <a:solidFill>
                  <a:srgbClr val="002060"/>
                </a:solidFill>
                <a:latin typeface="Arial" charset="0"/>
                <a:cs typeface="Arial" charset="0"/>
              </a:rPr>
              <a:t>	c. </a:t>
            </a:r>
            <a:r>
              <a:rPr lang="en-US" sz="2400" b="1" i="1" u="sng" smtClean="0">
                <a:solidFill>
                  <a:srgbClr val="002060"/>
                </a:solidFill>
                <a:latin typeface="Arial" charset="0"/>
                <a:cs typeface="Arial" charset="0"/>
              </a:rPr>
              <a:t>Intrinsic motivation (self-control – motivation)</a:t>
            </a:r>
          </a:p>
          <a:p>
            <a:pPr marL="261938" indent="-261938" algn="just" eaLnBrk="1" hangingPunct="1">
              <a:buFont typeface="Arial" charset="0"/>
              <a:buNone/>
            </a:pPr>
            <a:endParaRPr lang="en-US" sz="600" b="1" i="1" u="sng"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In economics, the theory of intrinsic motivation was introduced in the early 1970s as an alternative presentation of the classical theory on supply.</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b="1" smtClean="0">
                <a:solidFill>
                  <a:srgbClr val="002060"/>
                </a:solidFill>
                <a:latin typeface="Arial" charset="0"/>
                <a:cs typeface="Arial" charset="0"/>
              </a:rPr>
              <a:t>Non-monetary incentives</a:t>
            </a:r>
            <a:r>
              <a:rPr lang="en-US" sz="2000" smtClean="0">
                <a:solidFill>
                  <a:srgbClr val="002060"/>
                </a:solidFill>
                <a:latin typeface="Arial" charset="0"/>
                <a:cs typeface="Arial" charset="0"/>
              </a:rPr>
              <a:t> include the so-called intrinsic motivation. As such are deemed the </a:t>
            </a:r>
            <a:r>
              <a:rPr lang="en-US" sz="2000" b="1" smtClean="0">
                <a:solidFill>
                  <a:srgbClr val="002060"/>
                </a:solidFill>
                <a:latin typeface="Arial" charset="0"/>
                <a:cs typeface="Arial" charset="0"/>
              </a:rPr>
              <a:t>moral duty</a:t>
            </a:r>
            <a:r>
              <a:rPr lang="en-US" sz="2000" smtClean="0">
                <a:solidFill>
                  <a:srgbClr val="002060"/>
                </a:solidFill>
                <a:latin typeface="Arial" charset="0"/>
                <a:cs typeface="Arial" charset="0"/>
              </a:rPr>
              <a:t> and </a:t>
            </a:r>
            <a:r>
              <a:rPr lang="en-US" sz="2000" b="1" smtClean="0">
                <a:solidFill>
                  <a:srgbClr val="002060"/>
                </a:solidFill>
                <a:latin typeface="Arial" charset="0"/>
                <a:cs typeface="Arial" charset="0"/>
              </a:rPr>
              <a:t>altruism</a:t>
            </a:r>
            <a:r>
              <a:rPr lang="en-US" sz="2000" smtClean="0">
                <a:solidFill>
                  <a:srgbClr val="002060"/>
                </a:solidFill>
                <a:latin typeface="Arial" charset="0"/>
                <a:cs typeface="Arial" charset="0"/>
              </a:rPr>
              <a:t>.</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Two diametrically opposed policies to combat tax evasion are on the one side the deterrent factors (</a:t>
            </a:r>
            <a:r>
              <a:rPr lang="en-US" sz="2000" b="1" smtClean="0">
                <a:solidFill>
                  <a:srgbClr val="002060"/>
                </a:solidFill>
                <a:latin typeface="Arial" charset="0"/>
                <a:cs typeface="Arial" charset="0"/>
              </a:rPr>
              <a:t>deterrence measurements</a:t>
            </a:r>
            <a:r>
              <a:rPr lang="en-US" sz="2000" smtClean="0">
                <a:solidFill>
                  <a:srgbClr val="002060"/>
                </a:solidFill>
                <a:latin typeface="Arial" charset="0"/>
                <a:cs typeface="Arial" charset="0"/>
              </a:rPr>
              <a:t>), and on the other side, </a:t>
            </a:r>
            <a:r>
              <a:rPr lang="en-US" sz="2000" b="1" smtClean="0">
                <a:solidFill>
                  <a:srgbClr val="002060"/>
                </a:solidFill>
                <a:latin typeface="Arial" charset="0"/>
                <a:cs typeface="Arial" charset="0"/>
              </a:rPr>
              <a:t>factors which aim to develop tax ethics</a:t>
            </a:r>
            <a:r>
              <a:rPr lang="en-US" sz="2000" smtClean="0">
                <a:solidFill>
                  <a:srgbClr val="002060"/>
                </a:solidFill>
                <a:latin typeface="Arial" charset="0"/>
                <a:cs typeface="Arial" charset="0"/>
              </a:rPr>
              <a:t>. Strategies to combat tax evasion should not be unilateral but include a package of measures in both directions (Frey &amp; Feld, 2002). </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The theory of intrinsic motivation has become an important and original proposal in the explanation of tax compliance. Through this theory is </a:t>
            </a:r>
            <a:r>
              <a:rPr lang="en-US" sz="2000" b="1" smtClean="0">
                <a:solidFill>
                  <a:srgbClr val="002060"/>
                </a:solidFill>
                <a:latin typeface="Arial" charset="0"/>
                <a:cs typeface="Arial" charset="0"/>
              </a:rPr>
              <a:t>emphasized the importance of the way of functioning and behavior of tax authorities.</a:t>
            </a:r>
          </a:p>
          <a:p>
            <a:pPr marL="763588" lvl="1" indent="-220663" algn="just" eaLnBrk="1" hangingPunct="1">
              <a:buSzPct val="50000"/>
              <a:buFont typeface="Wingdings" pitchFamily="2" charset="2"/>
              <a:buNone/>
            </a:pPr>
            <a:endParaRPr lang="en-US" sz="2000" smtClean="0">
              <a:solidFill>
                <a:srgbClr val="002060"/>
              </a:solidFill>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15F58CB6-E2BD-47A8-A395-BDC3BA742DAC}" type="slidenum">
              <a:rPr lang="el-GR" sz="1200" b="0">
                <a:solidFill>
                  <a:schemeClr val="tx1">
                    <a:tint val="75000"/>
                  </a:schemeClr>
                </a:solidFill>
              </a:rPr>
              <a:pPr algn="r">
                <a:defRPr/>
              </a:pPr>
              <a:t>15</a:t>
            </a:fld>
            <a:endParaRPr lang="el-GR" sz="1200" b="0" dirty="0">
              <a:solidFill>
                <a:schemeClr val="tx1">
                  <a:tint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3"/>
          <p:cNvSpPr>
            <a:spLocks noGrp="1"/>
          </p:cNvSpPr>
          <p:nvPr>
            <p:ph type="title" idx="4294967295"/>
          </p:nvPr>
        </p:nvSpPr>
        <p:spPr>
          <a:xfrm>
            <a:off x="468313" y="260350"/>
            <a:ext cx="8229600" cy="504825"/>
          </a:xfrm>
        </p:spPr>
        <p:txBody>
          <a:bodyPr/>
          <a:lstStyle/>
          <a:p>
            <a:pPr marL="174625" indent="-174625" algn="l" eaLnBrk="1" hangingPunct="1"/>
            <a:r>
              <a:rPr lang="en-US" sz="3000" smtClean="0">
                <a:solidFill>
                  <a:srgbClr val="002060"/>
                </a:solidFill>
                <a:latin typeface="Arial" charset="0"/>
                <a:cs typeface="Arial" charset="0"/>
              </a:rPr>
              <a:t>5. Alternative modern theoretical proposals:</a:t>
            </a:r>
            <a:endParaRPr lang="el-GR" sz="2400" i="1" u="sng" smtClean="0">
              <a:solidFill>
                <a:srgbClr val="002060"/>
              </a:solidFill>
              <a:latin typeface="Arial" charset="0"/>
              <a:cs typeface="Arial" charset="0"/>
            </a:endParaRPr>
          </a:p>
        </p:txBody>
      </p:sp>
      <p:sp>
        <p:nvSpPr>
          <p:cNvPr id="39938" name="Content Placeholder 8"/>
          <p:cNvSpPr>
            <a:spLocks noGrp="1"/>
          </p:cNvSpPr>
          <p:nvPr>
            <p:ph idx="4294967295"/>
          </p:nvPr>
        </p:nvSpPr>
        <p:spPr>
          <a:xfrm>
            <a:off x="395288" y="981075"/>
            <a:ext cx="8229600" cy="4757738"/>
          </a:xfrm>
        </p:spPr>
        <p:txBody>
          <a:bodyPr/>
          <a:lstStyle/>
          <a:p>
            <a:pPr marL="261938" indent="-261938" algn="just" eaLnBrk="1" hangingPunct="1">
              <a:buFont typeface="Arial" charset="0"/>
              <a:buNone/>
            </a:pPr>
            <a:r>
              <a:rPr lang="en-US" sz="2400" b="1" i="1" smtClean="0">
                <a:solidFill>
                  <a:srgbClr val="002060"/>
                </a:solidFill>
                <a:latin typeface="Arial" charset="0"/>
                <a:cs typeface="Arial" charset="0"/>
              </a:rPr>
              <a:t>	d. </a:t>
            </a:r>
            <a:r>
              <a:rPr lang="en-US" sz="2400" b="1" i="1" u="sng" smtClean="0">
                <a:solidFill>
                  <a:srgbClr val="002060"/>
                </a:solidFill>
                <a:latin typeface="Arial" charset="0"/>
                <a:cs typeface="Arial" charset="0"/>
              </a:rPr>
              <a:t>Other factors of tax behavior influence</a:t>
            </a:r>
          </a:p>
          <a:p>
            <a:pPr marL="261938" indent="-261938" algn="just" eaLnBrk="1" hangingPunct="1">
              <a:buFont typeface="Arial" charset="0"/>
              <a:buNone/>
            </a:pPr>
            <a:endParaRPr lang="en-US" sz="1200" b="1"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Political institutions – Degree of democratic participation;</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Differences between actual and perceived characteristics of tax audit;</a:t>
            </a: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endParaRPr lang="en-US" sz="1200" smtClean="0">
              <a:solidFill>
                <a:srgbClr val="002060"/>
              </a:solidFill>
              <a:latin typeface="Arial" charset="0"/>
              <a:cs typeface="Arial" charset="0"/>
            </a:endParaRPr>
          </a:p>
          <a:p>
            <a:pPr marL="261938" indent="-261938" algn="just" eaLnBrk="1" hangingPunct="1"/>
            <a:r>
              <a:rPr lang="en-US" sz="2000" smtClean="0">
                <a:solidFill>
                  <a:srgbClr val="002060"/>
                </a:solidFill>
                <a:latin typeface="Arial" charset="0"/>
                <a:cs typeface="Arial" charset="0"/>
              </a:rPr>
              <a:t>Public perception about the extent of tax evasion.</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75FCBB67-D21B-48E7-B001-5F10FE0E1B12}" type="slidenum">
              <a:rPr lang="el-GR" sz="1200" b="0">
                <a:solidFill>
                  <a:schemeClr val="tx1">
                    <a:tint val="75000"/>
                  </a:schemeClr>
                </a:solidFill>
              </a:rPr>
              <a:pPr algn="r">
                <a:defRPr/>
              </a:pPr>
              <a:t>16</a:t>
            </a:fld>
            <a:endParaRPr lang="el-GR" sz="1200" b="0" dirty="0">
              <a:solidFill>
                <a:schemeClr val="tx1">
                  <a:tint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idx="4294967295"/>
          </p:nvPr>
        </p:nvSpPr>
        <p:spPr>
          <a:xfrm>
            <a:off x="468313" y="260350"/>
            <a:ext cx="8229600" cy="1143000"/>
          </a:xfrm>
        </p:spPr>
        <p:txBody>
          <a:bodyPr/>
          <a:lstStyle/>
          <a:p>
            <a:pPr algn="l" eaLnBrk="1" hangingPunct="1"/>
            <a:r>
              <a:rPr lang="en-US" sz="3000" smtClean="0">
                <a:solidFill>
                  <a:srgbClr val="002060"/>
                </a:solidFill>
                <a:latin typeface="Arial" charset="0"/>
              </a:rPr>
              <a:t>6</a:t>
            </a:r>
            <a:r>
              <a:rPr lang="el-GR" sz="3000" smtClean="0">
                <a:solidFill>
                  <a:srgbClr val="002060"/>
                </a:solidFill>
                <a:latin typeface="Arial" charset="0"/>
              </a:rPr>
              <a:t>.</a:t>
            </a:r>
            <a:r>
              <a:rPr lang="en-US" sz="3000" smtClean="0">
                <a:solidFill>
                  <a:srgbClr val="002060"/>
                </a:solidFill>
                <a:latin typeface="Arial" charset="0"/>
              </a:rPr>
              <a:t> Our empirical research</a:t>
            </a:r>
            <a:endParaRPr lang="el-GR" sz="3000" i="1" smtClean="0">
              <a:solidFill>
                <a:srgbClr val="002060"/>
              </a:solidFill>
              <a:latin typeface="Arial" charset="0"/>
            </a:endParaRPr>
          </a:p>
        </p:txBody>
      </p:sp>
      <p:sp>
        <p:nvSpPr>
          <p:cNvPr id="44035" name="Content Placeholder 8"/>
          <p:cNvSpPr>
            <a:spLocks noGrp="1"/>
          </p:cNvSpPr>
          <p:nvPr>
            <p:ph idx="4294967295"/>
          </p:nvPr>
        </p:nvSpPr>
        <p:spPr>
          <a:xfrm>
            <a:off x="468313" y="1484313"/>
            <a:ext cx="8229600" cy="4757737"/>
          </a:xfrm>
        </p:spPr>
        <p:txBody>
          <a:bodyPr/>
          <a:lstStyle/>
          <a:p>
            <a:pPr algn="just" eaLnBrk="1" hangingPunct="1">
              <a:tabLst>
                <a:tab pos="989013" algn="l"/>
              </a:tabLst>
            </a:pPr>
            <a:r>
              <a:rPr lang="en-US" sz="2000" smtClean="0">
                <a:solidFill>
                  <a:srgbClr val="002060"/>
                </a:solidFill>
                <a:latin typeface="Arial" charset="0"/>
              </a:rPr>
              <a:t>Due the lack of detailed and reliable information regarding the behavior of taxpayers, the methods we used on our pilot level in the first Semester of 2014 to accumulate quantitative and qualitative data regarding tax compliance are the following:</a:t>
            </a:r>
          </a:p>
          <a:p>
            <a:pPr algn="just" eaLnBrk="1" hangingPunct="1">
              <a:tabLst>
                <a:tab pos="989013" algn="l"/>
              </a:tabLst>
            </a:pPr>
            <a:endParaRPr lang="en-US" sz="800" smtClean="0">
              <a:solidFill>
                <a:srgbClr val="002060"/>
              </a:solidFill>
              <a:latin typeface="Arial" charset="0"/>
            </a:endParaRPr>
          </a:p>
          <a:p>
            <a:pPr lvl="1" algn="just" eaLnBrk="1" hangingPunct="1">
              <a:buSzPct val="60000"/>
              <a:buFont typeface="Wingdings" pitchFamily="2" charset="2"/>
              <a:buChar char="Ø"/>
              <a:tabLst>
                <a:tab pos="989013" algn="l"/>
              </a:tabLst>
            </a:pPr>
            <a:r>
              <a:rPr lang="en-US" sz="1800" smtClean="0">
                <a:solidFill>
                  <a:srgbClr val="002060"/>
                </a:solidFill>
                <a:latin typeface="Arial" charset="0"/>
              </a:rPr>
              <a:t>The </a:t>
            </a:r>
            <a:r>
              <a:rPr lang="en-US" sz="1800" b="1" u="sng" smtClean="0">
                <a:solidFill>
                  <a:srgbClr val="002060"/>
                </a:solidFill>
                <a:latin typeface="Arial" charset="0"/>
              </a:rPr>
              <a:t>laboratory experiment</a:t>
            </a:r>
            <a:r>
              <a:rPr lang="en-US" sz="1800" b="1" smtClean="0">
                <a:solidFill>
                  <a:srgbClr val="002060"/>
                </a:solidFill>
                <a:latin typeface="Arial" charset="0"/>
              </a:rPr>
              <a:t>, </a:t>
            </a:r>
            <a:r>
              <a:rPr lang="en-US" sz="1800" smtClean="0">
                <a:solidFill>
                  <a:srgbClr val="002060"/>
                </a:solidFill>
                <a:latin typeface="Arial" charset="0"/>
              </a:rPr>
              <a:t>which is also used in a large scale by the economic science during the last 30 years to estimate the extent of tax compliance and the degree of responsiveness or reaction in key economic variables.</a:t>
            </a:r>
            <a:endParaRPr lang="en-US" sz="600" smtClean="0">
              <a:solidFill>
                <a:srgbClr val="002060"/>
              </a:solidFill>
              <a:latin typeface="Arial" charset="0"/>
            </a:endParaRPr>
          </a:p>
          <a:p>
            <a:pPr lvl="1" algn="just" eaLnBrk="1" hangingPunct="1">
              <a:buSzPct val="60000"/>
              <a:buFont typeface="Wingdings" pitchFamily="2" charset="2"/>
              <a:buChar char="Ø"/>
              <a:tabLst>
                <a:tab pos="989013" algn="l"/>
              </a:tabLst>
            </a:pPr>
            <a:endParaRPr lang="en-US" sz="600" smtClean="0">
              <a:solidFill>
                <a:srgbClr val="002060"/>
              </a:solidFill>
              <a:latin typeface="Arial" charset="0"/>
            </a:endParaRPr>
          </a:p>
          <a:p>
            <a:pPr lvl="1" algn="just" eaLnBrk="1" hangingPunct="1">
              <a:buSzPct val="60000"/>
              <a:buFont typeface="Wingdings" pitchFamily="2" charset="2"/>
              <a:buChar char="Ø"/>
              <a:tabLst>
                <a:tab pos="989013" algn="l"/>
              </a:tabLst>
            </a:pPr>
            <a:r>
              <a:rPr lang="en-US" sz="1800" b="1" u="sng" smtClean="0">
                <a:solidFill>
                  <a:srgbClr val="002060"/>
                </a:solidFill>
                <a:latin typeface="Arial" charset="0"/>
              </a:rPr>
              <a:t>Questionnaire survey / interviews</a:t>
            </a:r>
            <a:r>
              <a:rPr lang="en-US" sz="1800" smtClean="0">
                <a:solidFill>
                  <a:srgbClr val="002060"/>
                </a:solidFill>
                <a:latin typeface="Arial" charset="0"/>
              </a:rPr>
              <a:t> is the most widespread method. New empirical data are collected that can facilitate the assessment of the levels of tax compliance and morale, while by using appropriate scientific methods will be identified the main factors that influence it.</a:t>
            </a:r>
          </a:p>
          <a:p>
            <a:pPr lvl="1" algn="just" eaLnBrk="1" hangingPunct="1">
              <a:buSzPct val="60000"/>
              <a:buFont typeface="Wingdings" pitchFamily="2" charset="2"/>
              <a:buChar char="Ø"/>
              <a:tabLst>
                <a:tab pos="989013" algn="l"/>
              </a:tabLst>
            </a:pPr>
            <a:endParaRPr lang="en-US" sz="1800" smtClean="0">
              <a:solidFill>
                <a:srgbClr val="002060"/>
              </a:solidFill>
              <a:latin typeface="Arial" charset="0"/>
            </a:endParaRPr>
          </a:p>
          <a:p>
            <a:pPr lvl="1" algn="just" eaLnBrk="1" hangingPunct="1">
              <a:buSzPct val="60000"/>
              <a:buFont typeface="Wingdings" pitchFamily="2" charset="2"/>
              <a:buChar char="Ø"/>
              <a:tabLst>
                <a:tab pos="989013" algn="l"/>
              </a:tabLst>
            </a:pPr>
            <a:endParaRPr lang="en-US" sz="1800" smtClean="0">
              <a:solidFill>
                <a:srgbClr val="002060"/>
              </a:solidFill>
              <a:latin typeface="Arial" charset="0"/>
            </a:endParaRPr>
          </a:p>
          <a:p>
            <a:pPr algn="just" eaLnBrk="1" hangingPunct="1">
              <a:buFont typeface="Arial" charset="0"/>
              <a:buNone/>
              <a:tabLst>
                <a:tab pos="989013" algn="l"/>
              </a:tabLst>
            </a:pPr>
            <a:endParaRPr lang="el-GR" sz="18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C93633B4-6C3D-4C0B-9133-24E21C691A6F}" type="slidenum">
              <a:rPr lang="el-GR" sz="1200" b="0">
                <a:solidFill>
                  <a:schemeClr val="tx1">
                    <a:tint val="75000"/>
                  </a:schemeClr>
                </a:solidFill>
              </a:rPr>
              <a:pPr algn="r">
                <a:defRPr/>
              </a:pPr>
              <a:t>17</a:t>
            </a:fld>
            <a:endParaRPr lang="el-GR" sz="1200" b="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3"/>
          <p:cNvSpPr>
            <a:spLocks noGrp="1"/>
          </p:cNvSpPr>
          <p:nvPr>
            <p:ph type="title"/>
          </p:nvPr>
        </p:nvSpPr>
        <p:spPr>
          <a:xfrm>
            <a:off x="468313" y="260350"/>
            <a:ext cx="8229600" cy="1143000"/>
          </a:xfrm>
        </p:spPr>
        <p:txBody>
          <a:bodyPr/>
          <a:lstStyle/>
          <a:p>
            <a:pPr marL="449263" indent="-449263" algn="l" eaLnBrk="1" hangingPunct="1"/>
            <a:r>
              <a:rPr lang="en-US" sz="2800" smtClean="0">
                <a:solidFill>
                  <a:srgbClr val="002060"/>
                </a:solidFill>
                <a:latin typeface="Arial" charset="0"/>
                <a:cs typeface="Arial" charset="0"/>
              </a:rPr>
              <a:t>7. Conclusions</a:t>
            </a:r>
            <a:br>
              <a:rPr lang="en-US" sz="2800" smtClean="0">
                <a:solidFill>
                  <a:srgbClr val="002060"/>
                </a:solidFill>
                <a:latin typeface="Arial" charset="0"/>
                <a:cs typeface="Arial" charset="0"/>
              </a:rPr>
            </a:br>
            <a:endParaRPr lang="el-GR" sz="2800" i="1" smtClean="0">
              <a:solidFill>
                <a:srgbClr val="002060"/>
              </a:solidFill>
              <a:latin typeface="Arial" charset="0"/>
              <a:cs typeface="Arial" charset="0"/>
            </a:endParaRPr>
          </a:p>
        </p:txBody>
      </p:sp>
      <p:sp>
        <p:nvSpPr>
          <p:cNvPr id="41986" name="Content Placeholder 8"/>
          <p:cNvSpPr>
            <a:spLocks noGrp="1"/>
          </p:cNvSpPr>
          <p:nvPr>
            <p:ph idx="1"/>
          </p:nvPr>
        </p:nvSpPr>
        <p:spPr>
          <a:xfrm>
            <a:off x="457200" y="1457325"/>
            <a:ext cx="8229600" cy="4757738"/>
          </a:xfrm>
        </p:spPr>
        <p:txBody>
          <a:bodyPr/>
          <a:lstStyle/>
          <a:p>
            <a:pPr algn="just" eaLnBrk="1" hangingPunct="1"/>
            <a:r>
              <a:rPr lang="en-US" sz="2000" smtClean="0">
                <a:solidFill>
                  <a:srgbClr val="002060"/>
                </a:solidFill>
                <a:latin typeface="Arial" charset="0"/>
                <a:cs typeface="Arial" charset="0"/>
              </a:rPr>
              <a:t>The paper has attempted to provide the </a:t>
            </a:r>
            <a:r>
              <a:rPr lang="en-US" sz="2000" b="1" smtClean="0">
                <a:solidFill>
                  <a:srgbClr val="002060"/>
                </a:solidFill>
                <a:latin typeface="Arial" charset="0"/>
                <a:cs typeface="Arial" charset="0"/>
              </a:rPr>
              <a:t>theoretical basis for developing a framework</a:t>
            </a:r>
            <a:r>
              <a:rPr lang="en-US" sz="2000" smtClean="0">
                <a:solidFill>
                  <a:srgbClr val="002060"/>
                </a:solidFill>
                <a:latin typeface="Arial" charset="0"/>
                <a:cs typeface="Arial" charset="0"/>
              </a:rPr>
              <a:t> to analyze the main social and political factors affecting tax ethics and compliance in Greece. </a:t>
            </a:r>
          </a:p>
          <a:p>
            <a:pPr algn="just" eaLnBrk="1" hangingPunct="1"/>
            <a:endParaRPr lang="en-US" sz="12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The explanation of tax compliance by </a:t>
            </a:r>
            <a:r>
              <a:rPr lang="en-US" sz="2000" b="1" smtClean="0">
                <a:solidFill>
                  <a:srgbClr val="002060"/>
                </a:solidFill>
                <a:latin typeface="Arial" charset="0"/>
                <a:cs typeface="Arial" charset="0"/>
              </a:rPr>
              <a:t>neoclassical</a:t>
            </a:r>
            <a:r>
              <a:rPr lang="en-US" sz="2000" smtClean="0">
                <a:solidFill>
                  <a:srgbClr val="002060"/>
                </a:solidFill>
                <a:latin typeface="Arial" charset="0"/>
                <a:cs typeface="Arial" charset="0"/>
              </a:rPr>
              <a:t> economic theory is presented, followed by a critical review of the neoclassical model. </a:t>
            </a:r>
          </a:p>
          <a:p>
            <a:pPr algn="just" eaLnBrk="1" hangingPunct="1"/>
            <a:endParaRPr lang="en-US" sz="12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In turn, </a:t>
            </a:r>
            <a:r>
              <a:rPr lang="en-US" sz="2000" b="1" smtClean="0">
                <a:solidFill>
                  <a:srgbClr val="002060"/>
                </a:solidFill>
                <a:latin typeface="Arial" charset="0"/>
                <a:cs typeface="Arial" charset="0"/>
              </a:rPr>
              <a:t>contemporary theories</a:t>
            </a:r>
            <a:r>
              <a:rPr lang="en-US" sz="2000" smtClean="0">
                <a:solidFill>
                  <a:srgbClr val="002060"/>
                </a:solidFill>
                <a:latin typeface="Arial" charset="0"/>
                <a:cs typeface="Arial" charset="0"/>
              </a:rPr>
              <a:t> and approaches are presented and analyzed. The main characteristic of the interpretative power of these theories is that they have managed to innovate by using tools adopted from other social sciences while maintaining the basic methodology of economics. </a:t>
            </a:r>
          </a:p>
          <a:p>
            <a:pPr algn="just" eaLnBrk="1" hangingPunct="1"/>
            <a:endParaRPr lang="en-US" sz="12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The assessment of all the aforementioned factors has highly facilitated the authors in the formulation of the questionnaire and the performance and completion of the </a:t>
            </a:r>
            <a:r>
              <a:rPr lang="en-US" sz="2000" b="1" smtClean="0">
                <a:solidFill>
                  <a:srgbClr val="002060"/>
                </a:solidFill>
                <a:latin typeface="Arial" charset="0"/>
                <a:cs typeface="Arial" charset="0"/>
              </a:rPr>
              <a:t>pilot questionnaire survey</a:t>
            </a:r>
            <a:r>
              <a:rPr lang="en-US" sz="2000" smtClean="0">
                <a:solidFill>
                  <a:srgbClr val="002060"/>
                </a:solidFill>
                <a:latin typeface="Arial" charset="0"/>
                <a:cs typeface="Arial" charset="0"/>
              </a:rPr>
              <a:t> in Greece during the first semester of 2014.</a:t>
            </a:r>
          </a:p>
        </p:txBody>
      </p:sp>
      <p:sp>
        <p:nvSpPr>
          <p:cNvPr id="4" name="Slide Number Placeholder 3"/>
          <p:cNvSpPr>
            <a:spLocks noGrp="1"/>
          </p:cNvSpPr>
          <p:nvPr>
            <p:ph type="sldNum" sz="quarter" idx="12"/>
          </p:nvPr>
        </p:nvSpPr>
        <p:spPr/>
        <p:txBody>
          <a:bodyPr/>
          <a:lstStyle/>
          <a:p>
            <a:pPr>
              <a:defRPr/>
            </a:pPr>
            <a:fld id="{7CDFC461-B5B8-4D63-BCB4-CD1FD7B5167B}" type="slidenum">
              <a:rPr lang="el-GR"/>
              <a:pPr>
                <a:defRPr/>
              </a:pPr>
              <a:t>18</a:t>
            </a:fld>
            <a:endParaRPr lang="el-GR" dirty="0"/>
          </a:p>
        </p:txBody>
      </p:sp>
      <p:pic>
        <p:nvPicPr>
          <p:cNvPr id="5" name="4 - Εικόνα"/>
          <p:cNvPicPr>
            <a:picLocks noChangeAspect="1" noChangeArrowheads="1"/>
          </p:cNvPicPr>
          <p:nvPr/>
        </p:nvPicPr>
        <p:blipFill>
          <a:blip r:embed="rId3" cstate="print"/>
          <a:srcRect/>
          <a:stretch>
            <a:fillRect/>
          </a:stretch>
        </p:blipFill>
        <p:spPr bwMode="auto">
          <a:xfrm>
            <a:off x="3571868" y="21429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6FCF8846-00CF-4E3A-B318-AFE2E65E4A8B}" type="slidenum">
              <a:rPr lang="el-GR" sz="1200" b="0">
                <a:solidFill>
                  <a:schemeClr val="tx1">
                    <a:tint val="75000"/>
                  </a:schemeClr>
                </a:solidFill>
              </a:rPr>
              <a:pPr algn="r">
                <a:defRPr/>
              </a:pPr>
              <a:t>2</a:t>
            </a:fld>
            <a:endParaRPr lang="el-GR" sz="1200" b="0">
              <a:solidFill>
                <a:schemeClr val="tx1">
                  <a:tint val="75000"/>
                </a:schemeClr>
              </a:solidFill>
            </a:endParaRPr>
          </a:p>
        </p:txBody>
      </p:sp>
      <p:pic>
        <p:nvPicPr>
          <p:cNvPr id="17410" name="Picture 5" descr="Logo ΕΠΕΕΔΒΜ-EN-2012-BW"/>
          <p:cNvPicPr>
            <a:picLocks noGrp="1" noChangeAspect="1" noChangeArrowheads="1"/>
          </p:cNvPicPr>
          <p:nvPr>
            <p:ph idx="4294967295"/>
          </p:nvPr>
        </p:nvPicPr>
        <p:blipFill>
          <a:blip r:embed="rId2"/>
          <a:srcRect/>
          <a:stretch>
            <a:fillRect/>
          </a:stretch>
        </p:blipFill>
        <p:spPr>
          <a:xfrm>
            <a:off x="179388" y="260350"/>
            <a:ext cx="8785225" cy="2092325"/>
          </a:xfrm>
        </p:spPr>
      </p:pic>
      <p:sp>
        <p:nvSpPr>
          <p:cNvPr id="17411" name="Rectangle 7"/>
          <p:cNvSpPr>
            <a:spLocks noChangeArrowheads="1"/>
          </p:cNvSpPr>
          <p:nvPr/>
        </p:nvSpPr>
        <p:spPr bwMode="auto">
          <a:xfrm>
            <a:off x="611188" y="3284538"/>
            <a:ext cx="8208962" cy="1920875"/>
          </a:xfrm>
          <a:prstGeom prst="rect">
            <a:avLst/>
          </a:prstGeom>
          <a:noFill/>
          <a:ln w="9525">
            <a:noFill/>
            <a:miter lim="800000"/>
            <a:headEnd/>
            <a:tailEnd/>
          </a:ln>
        </p:spPr>
        <p:txBody>
          <a:bodyPr anchor="ctr">
            <a:spAutoFit/>
          </a:bodyPr>
          <a:lstStyle/>
          <a:p>
            <a:pPr algn="justLow">
              <a:tabLst>
                <a:tab pos="1600200" algn="l"/>
              </a:tabLst>
            </a:pPr>
            <a:r>
              <a:rPr lang="en-US" b="0" i="1">
                <a:solidFill>
                  <a:schemeClr val="tx1"/>
                </a:solidFill>
              </a:rPr>
              <a:t>Note: The current paper is presented under the auspices of the THALES Research Programme. THALES Programme has been co-financed by the European Union (European Social Fund - ESF) and Greek national funds through the Operational Program “Education and Lifelong Learning” of the National Strategic Reference Framework (NSRF).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3"/>
          <p:cNvSpPr>
            <a:spLocks noGrp="1"/>
          </p:cNvSpPr>
          <p:nvPr>
            <p:ph type="title" idx="4294967295"/>
          </p:nvPr>
        </p:nvSpPr>
        <p:spPr/>
        <p:txBody>
          <a:bodyPr/>
          <a:lstStyle/>
          <a:p>
            <a:pPr marL="838200" indent="-838200" algn="l" eaLnBrk="1" hangingPunct="1"/>
            <a:r>
              <a:rPr lang="en-US" sz="3000" smtClean="0">
                <a:solidFill>
                  <a:srgbClr val="002060"/>
                </a:solidFill>
                <a:latin typeface="Arial" charset="0"/>
                <a:cs typeface="Arial" charset="0"/>
              </a:rPr>
              <a:t>Foreword to our Project</a:t>
            </a:r>
            <a:endParaRPr lang="el-GR" sz="3000" smtClean="0">
              <a:solidFill>
                <a:srgbClr val="002060"/>
              </a:solidFill>
              <a:latin typeface="Arial" charset="0"/>
              <a:cs typeface="Arial" charset="0"/>
            </a:endParaRPr>
          </a:p>
        </p:txBody>
      </p:sp>
      <p:sp>
        <p:nvSpPr>
          <p:cNvPr id="46083" name="Content Placeholder 4"/>
          <p:cNvSpPr>
            <a:spLocks noGrp="1"/>
          </p:cNvSpPr>
          <p:nvPr>
            <p:ph idx="4294967295"/>
          </p:nvPr>
        </p:nvSpPr>
        <p:spPr>
          <a:xfrm>
            <a:off x="468313" y="1196975"/>
            <a:ext cx="8229600" cy="4525963"/>
          </a:xfrm>
        </p:spPr>
        <p:txBody>
          <a:bodyPr/>
          <a:lstStyle/>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Our aim is to </a:t>
            </a:r>
            <a:r>
              <a:rPr lang="en-US" sz="2000" b="1" smtClean="0">
                <a:solidFill>
                  <a:srgbClr val="002060"/>
                </a:solidFill>
                <a:latin typeface="Arial" charset="0"/>
                <a:cs typeface="Arial" charset="0"/>
              </a:rPr>
              <a:t>research and measure the various aspects of shadow economy in Greece</a:t>
            </a:r>
            <a:r>
              <a:rPr lang="en-US" sz="2000" smtClean="0">
                <a:solidFill>
                  <a:srgbClr val="002060"/>
                </a:solidFill>
                <a:latin typeface="Arial" charset="0"/>
                <a:cs typeface="Arial" charset="0"/>
              </a:rPr>
              <a:t>, including corruption, tax avoidance, social contribution avoidance, undeclared or illegal work, shelf consumption, illegal acts (black or underground economy).</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It will cover </a:t>
            </a:r>
            <a:r>
              <a:rPr lang="en-US" sz="2000" b="1" smtClean="0">
                <a:solidFill>
                  <a:srgbClr val="002060"/>
                </a:solidFill>
                <a:latin typeface="Arial" charset="0"/>
                <a:cs typeface="Arial" charset="0"/>
              </a:rPr>
              <a:t>all economic agents in Greece</a:t>
            </a:r>
            <a:r>
              <a:rPr lang="en-US" sz="2000" smtClean="0">
                <a:solidFill>
                  <a:srgbClr val="002060"/>
                </a:solidFill>
                <a:latin typeface="Arial" charset="0"/>
                <a:cs typeface="Arial" charset="0"/>
              </a:rPr>
              <a:t>, such as citizens and corporations (e.g. public and private individuals, companies and all professional categories, etc.)</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The research is also performed at </a:t>
            </a:r>
            <a:r>
              <a:rPr lang="en-US" sz="2000" b="1" smtClean="0">
                <a:solidFill>
                  <a:srgbClr val="002060"/>
                </a:solidFill>
                <a:latin typeface="Arial" charset="0"/>
                <a:cs typeface="Arial" charset="0"/>
              </a:rPr>
              <a:t>sector levels</a:t>
            </a:r>
            <a:r>
              <a:rPr lang="en-US" sz="2000" smtClean="0">
                <a:solidFill>
                  <a:srgbClr val="002060"/>
                </a:solidFill>
                <a:latin typeface="Arial" charset="0"/>
                <a:cs typeface="Arial" charset="0"/>
              </a:rPr>
              <a:t>, e.g. to identify the extent of tax evasion and corruption in the trading of oil in Greece.</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2F8B1FB2-884F-4A4F-98A3-9FCE16A04190}" type="slidenum">
              <a:rPr lang="el-GR" sz="1200" b="0">
                <a:solidFill>
                  <a:schemeClr val="tx1">
                    <a:tint val="75000"/>
                  </a:schemeClr>
                </a:solidFill>
              </a:rPr>
              <a:pPr algn="r">
                <a:defRPr/>
              </a:pPr>
              <a:t>3</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214282" y="21429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idx="4294967295"/>
          </p:nvPr>
        </p:nvSpPr>
        <p:spPr>
          <a:xfrm>
            <a:off x="468313" y="260350"/>
            <a:ext cx="8229600" cy="1143000"/>
          </a:xfrm>
        </p:spPr>
        <p:txBody>
          <a:bodyPr/>
          <a:lstStyle/>
          <a:p>
            <a:pPr marL="838200" indent="-838200" algn="l" eaLnBrk="1" hangingPunct="1"/>
            <a:r>
              <a:rPr lang="en-US" sz="3000" smtClean="0">
                <a:solidFill>
                  <a:srgbClr val="002060"/>
                </a:solidFill>
                <a:latin typeface="Arial" charset="0"/>
                <a:cs typeface="Arial" charset="0"/>
              </a:rPr>
              <a:t>Foreword to our Project </a:t>
            </a:r>
            <a:r>
              <a:rPr lang="en-US" sz="3000" i="1" smtClean="0">
                <a:solidFill>
                  <a:srgbClr val="002060"/>
                </a:solidFill>
                <a:latin typeface="Arial" charset="0"/>
                <a:cs typeface="Arial" charset="0"/>
              </a:rPr>
              <a:t>(cont.)</a:t>
            </a:r>
            <a:endParaRPr lang="el-GR" sz="3000" i="1" smtClean="0">
              <a:solidFill>
                <a:srgbClr val="002060"/>
              </a:solidFill>
              <a:latin typeface="Arial" charset="0"/>
              <a:cs typeface="Arial" charset="0"/>
            </a:endParaRPr>
          </a:p>
        </p:txBody>
      </p:sp>
      <p:sp>
        <p:nvSpPr>
          <p:cNvPr id="48131" name="Content Placeholder 4"/>
          <p:cNvSpPr>
            <a:spLocks noGrp="1"/>
          </p:cNvSpPr>
          <p:nvPr>
            <p:ph idx="4294967295"/>
          </p:nvPr>
        </p:nvSpPr>
        <p:spPr>
          <a:xfrm>
            <a:off x="468313" y="1196975"/>
            <a:ext cx="8229600" cy="4525963"/>
          </a:xfrm>
        </p:spPr>
        <p:txBody>
          <a:bodyPr/>
          <a:lstStyle/>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Emphasis is given to the </a:t>
            </a:r>
            <a:r>
              <a:rPr lang="en-US" sz="2000" b="1" smtClean="0">
                <a:solidFill>
                  <a:srgbClr val="002060"/>
                </a:solidFill>
                <a:latin typeface="Arial" charset="0"/>
                <a:cs typeface="Arial" charset="0"/>
              </a:rPr>
              <a:t>qualitative analysis of questionnaire results</a:t>
            </a:r>
            <a:r>
              <a:rPr lang="en-US" sz="2000" smtClean="0">
                <a:solidFill>
                  <a:srgbClr val="002060"/>
                </a:solidFill>
                <a:latin typeface="Arial" charset="0"/>
                <a:cs typeface="Arial" charset="0"/>
              </a:rPr>
              <a:t> which it aspires to reveal the opinions of households, enterprises and institutional entities and public services.</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It does not aim to the precise percentage regarding the measurement of Greek shadow economy but aims to the </a:t>
            </a:r>
            <a:r>
              <a:rPr lang="en-US" sz="2000" b="1" smtClean="0">
                <a:solidFill>
                  <a:srgbClr val="002060"/>
                </a:solidFill>
                <a:latin typeface="Arial" charset="0"/>
                <a:cs typeface="Arial" charset="0"/>
              </a:rPr>
              <a:t>qualitative analysis and the comprehension of the problem</a:t>
            </a:r>
            <a:r>
              <a:rPr lang="en-US" sz="2000" smtClean="0">
                <a:solidFill>
                  <a:srgbClr val="002060"/>
                </a:solidFill>
                <a:latin typeface="Arial" charset="0"/>
                <a:cs typeface="Arial" charset="0"/>
              </a:rPr>
              <a:t> so that we can reach essential and thorough proposals to the government in order to minimize the problem.</a:t>
            </a:r>
          </a:p>
          <a:p>
            <a:pPr algn="just" eaLnBrk="1" hangingPunct="1">
              <a:buFont typeface="Arial" charset="0"/>
              <a:buNone/>
            </a:pPr>
            <a:r>
              <a:rPr lang="en-US" sz="2000" smtClean="0">
                <a:solidFill>
                  <a:srgbClr val="002060"/>
                </a:solidFill>
                <a:latin typeface="Arial" charset="0"/>
                <a:cs typeface="Arial" charset="0"/>
              </a:rPr>
              <a:t> </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70AD3B15-A6F5-49AC-B605-2A43AFB10DAF}" type="slidenum">
              <a:rPr lang="el-GR" sz="1200" b="0">
                <a:solidFill>
                  <a:schemeClr val="tx1">
                    <a:tint val="75000"/>
                  </a:schemeClr>
                </a:solidFill>
              </a:rPr>
              <a:pPr algn="r">
                <a:defRPr/>
              </a:pPr>
              <a:t>4</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214282" y="21429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3"/>
          <p:cNvSpPr>
            <a:spLocks noGrp="1"/>
          </p:cNvSpPr>
          <p:nvPr>
            <p:ph type="title"/>
          </p:nvPr>
        </p:nvSpPr>
        <p:spPr>
          <a:xfrm>
            <a:off x="468313" y="260350"/>
            <a:ext cx="8229600" cy="1143000"/>
          </a:xfrm>
        </p:spPr>
        <p:txBody>
          <a:bodyPr/>
          <a:lstStyle/>
          <a:p>
            <a:pPr algn="l" eaLnBrk="1" hangingPunct="1"/>
            <a:r>
              <a:rPr lang="en-US" sz="3000" smtClean="0">
                <a:solidFill>
                  <a:srgbClr val="002060"/>
                </a:solidFill>
                <a:latin typeface="Arial" charset="0"/>
                <a:cs typeface="Arial" charset="0"/>
              </a:rPr>
              <a:t>Agenda</a:t>
            </a:r>
            <a:br>
              <a:rPr lang="en-US" sz="3000" smtClean="0">
                <a:solidFill>
                  <a:srgbClr val="002060"/>
                </a:solidFill>
                <a:latin typeface="Arial" charset="0"/>
                <a:cs typeface="Arial" charset="0"/>
              </a:rPr>
            </a:br>
            <a:endParaRPr lang="el-GR" sz="3000" smtClean="0">
              <a:solidFill>
                <a:srgbClr val="002060"/>
              </a:solidFill>
              <a:latin typeface="Arial" charset="0"/>
              <a:cs typeface="Arial" charset="0"/>
            </a:endParaRPr>
          </a:p>
        </p:txBody>
      </p:sp>
      <p:sp>
        <p:nvSpPr>
          <p:cNvPr id="18434" name="Content Placeholder 4"/>
          <p:cNvSpPr>
            <a:spLocks noGrp="1"/>
          </p:cNvSpPr>
          <p:nvPr>
            <p:ph idx="1"/>
          </p:nvPr>
        </p:nvSpPr>
        <p:spPr>
          <a:xfrm>
            <a:off x="457200" y="1214438"/>
            <a:ext cx="8229600" cy="4525962"/>
          </a:xfrm>
        </p:spPr>
        <p:txBody>
          <a:bodyPr/>
          <a:lstStyle/>
          <a:p>
            <a:pPr marL="261938" indent="-261938" defTabSz="533400" eaLnBrk="1" hangingPunct="1">
              <a:buFont typeface="Arial" charset="0"/>
              <a:buNone/>
            </a:pPr>
            <a:r>
              <a:rPr lang="en-US" sz="2000" smtClean="0">
                <a:solidFill>
                  <a:srgbClr val="002060"/>
                </a:solidFill>
                <a:latin typeface="Arial" charset="0"/>
                <a:cs typeface="Arial" charset="0"/>
              </a:rPr>
              <a:t>1. Introduction</a:t>
            </a: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AutoNum type="arabicPeriod" startAt="2"/>
            </a:pPr>
            <a:r>
              <a:rPr lang="en-US" sz="2000" smtClean="0">
                <a:solidFill>
                  <a:srgbClr val="002060"/>
                </a:solidFill>
                <a:latin typeface="Arial" charset="0"/>
                <a:cs typeface="Arial" charset="0"/>
              </a:rPr>
              <a:t>Aim of the paper</a:t>
            </a:r>
            <a:endParaRPr lang="en-US" sz="400" smtClean="0">
              <a:solidFill>
                <a:srgbClr val="002060"/>
              </a:solidFill>
              <a:latin typeface="Arial" charset="0"/>
              <a:cs typeface="Arial" charset="0"/>
            </a:endParaRPr>
          </a:p>
          <a:p>
            <a:pPr marL="261938" indent="-261938" defTabSz="533400" eaLnBrk="1" hangingPunct="1">
              <a:buFont typeface="Arial" charset="0"/>
              <a:buAutoNum type="arabicPeriod" startAt="2"/>
            </a:pPr>
            <a:endParaRPr lang="en-US" sz="800" smtClean="0">
              <a:solidFill>
                <a:srgbClr val="002060"/>
              </a:solidFill>
              <a:latin typeface="Arial" charset="0"/>
              <a:cs typeface="Arial" charset="0"/>
            </a:endParaRPr>
          </a:p>
          <a:p>
            <a:pPr marL="261938" indent="-261938" defTabSz="533400" eaLnBrk="1" hangingPunct="1">
              <a:buFont typeface="Arial" charset="0"/>
              <a:buAutoNum type="arabicPeriod" startAt="2"/>
            </a:pPr>
            <a:endParaRPr lang="en-US" sz="800" smtClean="0">
              <a:solidFill>
                <a:srgbClr val="002060"/>
              </a:solidFill>
              <a:latin typeface="Arial" charset="0"/>
              <a:cs typeface="Arial" charset="0"/>
            </a:endParaRPr>
          </a:p>
          <a:p>
            <a:pPr marL="261938" indent="-261938" defTabSz="533400" eaLnBrk="1" hangingPunct="1">
              <a:buFont typeface="Arial" charset="0"/>
              <a:buAutoNum type="arabicPeriod" startAt="3"/>
            </a:pPr>
            <a:r>
              <a:rPr lang="en-US" sz="2000" smtClean="0">
                <a:solidFill>
                  <a:srgbClr val="002060"/>
                </a:solidFill>
                <a:latin typeface="Arial" charset="0"/>
                <a:cs typeface="Arial" charset="0"/>
              </a:rPr>
              <a:t>The interpretation of tax compliance by the Neoclassical economic theory</a:t>
            </a:r>
          </a:p>
          <a:p>
            <a:pPr marL="261938" indent="-261938" defTabSz="533400" eaLnBrk="1" hangingPunct="1">
              <a:buFont typeface="Arial" charset="0"/>
              <a:buNone/>
            </a:pPr>
            <a:endParaRPr lang="en-US" sz="800" smtClean="0">
              <a:solidFill>
                <a:schemeClr val="folHlink"/>
              </a:solidFill>
              <a:latin typeface="Arial" charset="0"/>
              <a:cs typeface="Arial" charset="0"/>
            </a:endParaRPr>
          </a:p>
          <a:p>
            <a:pPr marL="261938" indent="-261938" defTabSz="533400" eaLnBrk="1" hangingPunct="1">
              <a:buFont typeface="Arial" charset="0"/>
              <a:buNone/>
            </a:pPr>
            <a:endParaRPr lang="en-US" sz="800" smtClean="0">
              <a:solidFill>
                <a:schemeClr val="folHlink"/>
              </a:solidFill>
              <a:latin typeface="Arial" charset="0"/>
              <a:cs typeface="Arial" charset="0"/>
            </a:endParaRPr>
          </a:p>
          <a:p>
            <a:pPr marL="261938" indent="-261938" defTabSz="533400" eaLnBrk="1" hangingPunct="1">
              <a:buFont typeface="Arial" charset="0"/>
              <a:buNone/>
            </a:pPr>
            <a:r>
              <a:rPr lang="en-US" sz="2000" smtClean="0">
                <a:solidFill>
                  <a:srgbClr val="002060"/>
                </a:solidFill>
                <a:latin typeface="Arial" charset="0"/>
                <a:cs typeface="Arial" charset="0"/>
              </a:rPr>
              <a:t>4. Criticism of the Neoclassical model</a:t>
            </a: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r>
              <a:rPr lang="en-US" sz="2000" smtClean="0">
                <a:solidFill>
                  <a:srgbClr val="002060"/>
                </a:solidFill>
                <a:latin typeface="Arial" charset="0"/>
                <a:cs typeface="Arial" charset="0"/>
              </a:rPr>
              <a:t>5. Alternative modern theoretical proposals</a:t>
            </a: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r>
              <a:rPr lang="en-US" sz="2000" smtClean="0">
                <a:solidFill>
                  <a:srgbClr val="002060"/>
                </a:solidFill>
                <a:latin typeface="Arial" charset="0"/>
                <a:cs typeface="Arial" charset="0"/>
              </a:rPr>
              <a:t>6. Our empirical research</a:t>
            </a: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r>
              <a:rPr lang="en-US" sz="2000" smtClean="0">
                <a:solidFill>
                  <a:srgbClr val="002060"/>
                </a:solidFill>
                <a:latin typeface="Arial" charset="0"/>
              </a:rPr>
              <a:t>7. Conclusions</a:t>
            </a:r>
            <a:endParaRPr lang="el-GR" sz="2000" smtClean="0">
              <a:solidFill>
                <a:srgbClr val="002060"/>
              </a:solidFill>
              <a:latin typeface="Arial" charset="0"/>
            </a:endParaRPr>
          </a:p>
        </p:txBody>
      </p:sp>
      <p:sp>
        <p:nvSpPr>
          <p:cNvPr id="4" name="Slide Number Placeholder 3"/>
          <p:cNvSpPr>
            <a:spLocks noGrp="1"/>
          </p:cNvSpPr>
          <p:nvPr>
            <p:ph type="sldNum" sz="quarter" idx="12"/>
          </p:nvPr>
        </p:nvSpPr>
        <p:spPr/>
        <p:txBody>
          <a:bodyPr/>
          <a:lstStyle/>
          <a:p>
            <a:pPr>
              <a:defRPr/>
            </a:pPr>
            <a:fld id="{2E8A8B3E-865A-4AAB-8A94-C3B064067C55}" type="slidenum">
              <a:rPr lang="el-GR"/>
              <a:pPr>
                <a:defRPr/>
              </a:pPr>
              <a:t>5</a:t>
            </a:fld>
            <a:endParaRPr lang="el-GR"/>
          </a:p>
        </p:txBody>
      </p:sp>
      <p:pic>
        <p:nvPicPr>
          <p:cNvPr id="5" name="4 - Εικόνα"/>
          <p:cNvPicPr>
            <a:picLocks noChangeAspect="1" noChangeArrowheads="1"/>
          </p:cNvPicPr>
          <p:nvPr/>
        </p:nvPicPr>
        <p:blipFill>
          <a:blip r:embed="rId2" cstate="print"/>
          <a:srcRect/>
          <a:stretch>
            <a:fillRect/>
          </a:stretch>
        </p:blipFill>
        <p:spPr bwMode="auto">
          <a:xfrm>
            <a:off x="2714612" y="21429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p:cNvSpPr>
            <a:spLocks noGrp="1"/>
          </p:cNvSpPr>
          <p:nvPr>
            <p:ph type="title" idx="4294967295"/>
          </p:nvPr>
        </p:nvSpPr>
        <p:spPr/>
        <p:txBody>
          <a:bodyPr/>
          <a:lstStyle/>
          <a:p>
            <a:pPr marL="838200" indent="-838200" algn="l" eaLnBrk="1" hangingPunct="1"/>
            <a:r>
              <a:rPr lang="en-US" sz="3000" smtClean="0">
                <a:solidFill>
                  <a:srgbClr val="002060"/>
                </a:solidFill>
                <a:latin typeface="Arial" charset="0"/>
                <a:cs typeface="Arial" charset="0"/>
              </a:rPr>
              <a:t>1. Introduction</a:t>
            </a:r>
            <a:br>
              <a:rPr lang="en-US" sz="3000" smtClean="0">
                <a:solidFill>
                  <a:srgbClr val="002060"/>
                </a:solidFill>
                <a:latin typeface="Arial" charset="0"/>
                <a:cs typeface="Arial" charset="0"/>
              </a:rPr>
            </a:br>
            <a:endParaRPr lang="el-GR" sz="3000" smtClean="0">
              <a:solidFill>
                <a:srgbClr val="002060"/>
              </a:solidFill>
              <a:latin typeface="Arial" charset="0"/>
              <a:cs typeface="Arial" charset="0"/>
            </a:endParaRPr>
          </a:p>
        </p:txBody>
      </p:sp>
      <p:sp>
        <p:nvSpPr>
          <p:cNvPr id="19458" name="Content Placeholder 4"/>
          <p:cNvSpPr>
            <a:spLocks noGrp="1"/>
          </p:cNvSpPr>
          <p:nvPr>
            <p:ph idx="4294967295"/>
          </p:nvPr>
        </p:nvSpPr>
        <p:spPr>
          <a:xfrm>
            <a:off x="468313" y="1196975"/>
            <a:ext cx="8229600" cy="4525963"/>
          </a:xfrm>
        </p:spPr>
        <p:txBody>
          <a:bodyPr/>
          <a:lstStyle/>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Various studies have been conducted in the past to determine if </a:t>
            </a:r>
            <a:r>
              <a:rPr lang="en-US" sz="2000" b="1" smtClean="0">
                <a:solidFill>
                  <a:srgbClr val="002060"/>
                </a:solidFill>
                <a:latin typeface="Arial" charset="0"/>
                <a:cs typeface="Arial" charset="0"/>
              </a:rPr>
              <a:t>ethical values</a:t>
            </a:r>
            <a:r>
              <a:rPr lang="en-US" sz="2000" smtClean="0">
                <a:solidFill>
                  <a:srgbClr val="002060"/>
                </a:solidFill>
                <a:latin typeface="Arial" charset="0"/>
                <a:cs typeface="Arial" charset="0"/>
              </a:rPr>
              <a:t>, </a:t>
            </a:r>
            <a:r>
              <a:rPr lang="en-US" sz="2000" b="1" smtClean="0">
                <a:solidFill>
                  <a:srgbClr val="002060"/>
                </a:solidFill>
                <a:latin typeface="Arial" charset="0"/>
                <a:cs typeface="Arial" charset="0"/>
              </a:rPr>
              <a:t>cultural characteristics</a:t>
            </a:r>
            <a:r>
              <a:rPr lang="en-US" sz="2000" smtClean="0">
                <a:solidFill>
                  <a:srgbClr val="002060"/>
                </a:solidFill>
                <a:latin typeface="Arial" charset="0"/>
                <a:cs typeface="Arial" charset="0"/>
              </a:rPr>
              <a:t> and </a:t>
            </a:r>
            <a:r>
              <a:rPr lang="en-US" sz="2000" b="1" smtClean="0">
                <a:solidFill>
                  <a:srgbClr val="002060"/>
                </a:solidFill>
                <a:latin typeface="Arial" charset="0"/>
                <a:cs typeface="Arial" charset="0"/>
              </a:rPr>
              <a:t>habits</a:t>
            </a:r>
            <a:r>
              <a:rPr lang="en-US" sz="2000" smtClean="0">
                <a:solidFill>
                  <a:srgbClr val="002060"/>
                </a:solidFill>
                <a:latin typeface="Arial" charset="0"/>
                <a:cs typeface="Arial" charset="0"/>
              </a:rPr>
              <a:t> differ between residents of different countries as well as whether these differences can be measured and affect the </a:t>
            </a:r>
            <a:r>
              <a:rPr lang="en-US" sz="2000" b="1" smtClean="0">
                <a:solidFill>
                  <a:srgbClr val="002060"/>
                </a:solidFill>
                <a:latin typeface="Arial" charset="0"/>
                <a:cs typeface="Arial" charset="0"/>
              </a:rPr>
              <a:t>economic behavior</a:t>
            </a:r>
            <a:r>
              <a:rPr lang="en-US" sz="2000" smtClean="0">
                <a:solidFill>
                  <a:srgbClr val="002060"/>
                </a:solidFill>
                <a:latin typeface="Arial" charset="0"/>
                <a:cs typeface="Arial" charset="0"/>
              </a:rPr>
              <a:t> of citizens. </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One such field of research consists that of </a:t>
            </a:r>
            <a:r>
              <a:rPr lang="en-US" sz="2000" b="1" smtClean="0">
                <a:solidFill>
                  <a:srgbClr val="002060"/>
                </a:solidFill>
                <a:latin typeface="Arial" charset="0"/>
                <a:cs typeface="Arial" charset="0"/>
              </a:rPr>
              <a:t>tax compliance and tax ethics</a:t>
            </a:r>
            <a:r>
              <a:rPr lang="en-US" sz="2000" smtClean="0">
                <a:solidFill>
                  <a:srgbClr val="002060"/>
                </a:solidFill>
                <a:latin typeface="Arial" charset="0"/>
                <a:cs typeface="Arial" charset="0"/>
              </a:rPr>
              <a:t>. These concepts while are studied by the economic science, </a:t>
            </a:r>
            <a:r>
              <a:rPr lang="en-US" sz="2000" b="1" smtClean="0">
                <a:solidFill>
                  <a:srgbClr val="002060"/>
                </a:solidFill>
                <a:latin typeface="Arial" charset="0"/>
                <a:cs typeface="Arial" charset="0"/>
              </a:rPr>
              <a:t>can not be explained and fully understood in purely economic terms</a:t>
            </a:r>
            <a:r>
              <a:rPr lang="en-US" sz="2000" smtClean="0">
                <a:solidFill>
                  <a:srgbClr val="002060"/>
                </a:solidFill>
                <a:latin typeface="Arial" charset="0"/>
                <a:cs typeface="Arial" charset="0"/>
              </a:rPr>
              <a:t>.</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This means that people - </a:t>
            </a:r>
            <a:r>
              <a:rPr lang="en-US" sz="2000" b="1" smtClean="0">
                <a:solidFill>
                  <a:srgbClr val="002060"/>
                </a:solidFill>
                <a:latin typeface="Arial" charset="0"/>
                <a:cs typeface="Arial" charset="0"/>
              </a:rPr>
              <a:t>taxpayers do not act as purely economic entities</a:t>
            </a:r>
            <a:r>
              <a:rPr lang="en-US" sz="2000" smtClean="0">
                <a:solidFill>
                  <a:srgbClr val="002060"/>
                </a:solidFill>
                <a:latin typeface="Arial" charset="0"/>
                <a:cs typeface="Arial" charset="0"/>
              </a:rPr>
              <a:t> whose sole objective is that of maximizing profit or utility. </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E7ED6A60-DDDE-439D-B5F3-7BBD4B265A5B}" type="slidenum">
              <a:rPr lang="el-GR" sz="1200" b="0">
                <a:solidFill>
                  <a:schemeClr val="tx1">
                    <a:tint val="75000"/>
                  </a:schemeClr>
                </a:solidFill>
              </a:rPr>
              <a:pPr algn="r">
                <a:defRPr/>
              </a:pPr>
              <a:t>6</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3000364"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p:txBody>
          <a:bodyPr/>
          <a:lstStyle/>
          <a:p>
            <a:pPr marL="838200" indent="-838200" algn="l" eaLnBrk="1" hangingPunct="1"/>
            <a:r>
              <a:rPr lang="en-US" sz="3000" smtClean="0">
                <a:solidFill>
                  <a:srgbClr val="002060"/>
                </a:solidFill>
                <a:latin typeface="Arial" charset="0"/>
                <a:cs typeface="Arial" charset="0"/>
              </a:rPr>
              <a:t>2. </a:t>
            </a:r>
            <a:r>
              <a:rPr lang="el-GR" sz="3000" smtClean="0">
                <a:solidFill>
                  <a:srgbClr val="002060"/>
                </a:solidFill>
                <a:latin typeface="Arial" charset="0"/>
                <a:cs typeface="Arial" charset="0"/>
              </a:rPr>
              <a:t>Aim of the </a:t>
            </a:r>
            <a:r>
              <a:rPr lang="en-US" sz="3000" smtClean="0">
                <a:solidFill>
                  <a:srgbClr val="002060"/>
                </a:solidFill>
                <a:latin typeface="Arial" charset="0"/>
                <a:cs typeface="Arial" charset="0"/>
              </a:rPr>
              <a:t>paper</a:t>
            </a:r>
            <a:br>
              <a:rPr lang="en-US" sz="3000" smtClean="0">
                <a:solidFill>
                  <a:srgbClr val="002060"/>
                </a:solidFill>
                <a:latin typeface="Arial" charset="0"/>
                <a:cs typeface="Arial" charset="0"/>
              </a:rPr>
            </a:br>
            <a:endParaRPr lang="el-GR" sz="3000" smtClean="0">
              <a:solidFill>
                <a:srgbClr val="002060"/>
              </a:solidFill>
              <a:latin typeface="Arial" charset="0"/>
              <a:cs typeface="Arial" charset="0"/>
            </a:endParaRPr>
          </a:p>
        </p:txBody>
      </p:sp>
      <p:sp>
        <p:nvSpPr>
          <p:cNvPr id="21506" name="Content Placeholder 4"/>
          <p:cNvSpPr>
            <a:spLocks noGrp="1"/>
          </p:cNvSpPr>
          <p:nvPr>
            <p:ph idx="1"/>
          </p:nvPr>
        </p:nvSpPr>
        <p:spPr>
          <a:xfrm>
            <a:off x="468313" y="1196975"/>
            <a:ext cx="8229600" cy="4525963"/>
          </a:xfrm>
        </p:spPr>
        <p:txBody>
          <a:bodyPr/>
          <a:lstStyle/>
          <a:p>
            <a:pPr algn="just" eaLnBrk="1" hangingPunct="1"/>
            <a:r>
              <a:rPr lang="en-US" sz="2000" smtClean="0">
                <a:solidFill>
                  <a:srgbClr val="002060"/>
                </a:solidFill>
                <a:latin typeface="Arial" charset="0"/>
                <a:cs typeface="Arial" charset="0"/>
              </a:rPr>
              <a:t>To provide the theoretical basis for developing a </a:t>
            </a:r>
            <a:r>
              <a:rPr lang="en-US" sz="2000" b="1" smtClean="0">
                <a:solidFill>
                  <a:srgbClr val="002060"/>
                </a:solidFill>
                <a:latin typeface="Arial" charset="0"/>
                <a:cs typeface="Arial" charset="0"/>
              </a:rPr>
              <a:t>framework</a:t>
            </a:r>
            <a:r>
              <a:rPr lang="en-US" sz="2000" smtClean="0">
                <a:solidFill>
                  <a:srgbClr val="002060"/>
                </a:solidFill>
                <a:latin typeface="Arial" charset="0"/>
                <a:cs typeface="Arial" charset="0"/>
              </a:rPr>
              <a:t> to analyze the main </a:t>
            </a:r>
            <a:r>
              <a:rPr lang="en-US" sz="2000" b="1" smtClean="0">
                <a:solidFill>
                  <a:srgbClr val="002060"/>
                </a:solidFill>
                <a:latin typeface="Arial" charset="0"/>
                <a:cs typeface="Arial" charset="0"/>
              </a:rPr>
              <a:t>social and political factors</a:t>
            </a:r>
            <a:r>
              <a:rPr lang="en-US" sz="2000" smtClean="0">
                <a:solidFill>
                  <a:srgbClr val="002060"/>
                </a:solidFill>
                <a:latin typeface="Arial" charset="0"/>
                <a:cs typeface="Arial" charset="0"/>
              </a:rPr>
              <a:t> affecting </a:t>
            </a:r>
            <a:r>
              <a:rPr lang="en-US" sz="2000" b="1" smtClean="0">
                <a:solidFill>
                  <a:srgbClr val="002060"/>
                </a:solidFill>
                <a:latin typeface="Arial" charset="0"/>
                <a:cs typeface="Arial" charset="0"/>
              </a:rPr>
              <a:t>tax morale</a:t>
            </a:r>
            <a:r>
              <a:rPr lang="en-US" sz="2000" smtClean="0">
                <a:solidFill>
                  <a:srgbClr val="002060"/>
                </a:solidFill>
                <a:latin typeface="Arial" charset="0"/>
                <a:cs typeface="Arial" charset="0"/>
              </a:rPr>
              <a:t> and </a:t>
            </a:r>
            <a:r>
              <a:rPr lang="en-US" sz="2000" b="1" smtClean="0">
                <a:solidFill>
                  <a:srgbClr val="002060"/>
                </a:solidFill>
                <a:latin typeface="Arial" charset="0"/>
                <a:cs typeface="Arial" charset="0"/>
              </a:rPr>
              <a:t>compliance</a:t>
            </a:r>
            <a:r>
              <a:rPr lang="en-US" sz="2000" smtClean="0">
                <a:solidFill>
                  <a:srgbClr val="002060"/>
                </a:solidFill>
                <a:latin typeface="Arial" charset="0"/>
                <a:cs typeface="Arial" charset="0"/>
              </a:rPr>
              <a:t> in </a:t>
            </a:r>
            <a:r>
              <a:rPr lang="en-US" sz="2000" b="1" smtClean="0">
                <a:solidFill>
                  <a:srgbClr val="002060"/>
                </a:solidFill>
                <a:latin typeface="Arial" charset="0"/>
                <a:cs typeface="Arial" charset="0"/>
              </a:rPr>
              <a:t>Greece</a:t>
            </a:r>
            <a:r>
              <a:rPr lang="en-US" sz="2000" smtClean="0">
                <a:solidFill>
                  <a:srgbClr val="002060"/>
                </a:solidFill>
                <a:latin typeface="Arial" charset="0"/>
                <a:cs typeface="Arial" charset="0"/>
              </a:rPr>
              <a:t>. </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Accordingly, first, the </a:t>
            </a:r>
            <a:r>
              <a:rPr lang="en-US" sz="2000" b="1" smtClean="0">
                <a:solidFill>
                  <a:srgbClr val="002060"/>
                </a:solidFill>
                <a:latin typeface="Arial" charset="0"/>
                <a:cs typeface="Arial" charset="0"/>
              </a:rPr>
              <a:t>neoclassical economic theory</a:t>
            </a:r>
            <a:r>
              <a:rPr lang="en-US" sz="2000" smtClean="0">
                <a:solidFill>
                  <a:srgbClr val="002060"/>
                </a:solidFill>
                <a:latin typeface="Arial" charset="0"/>
                <a:cs typeface="Arial" charset="0"/>
              </a:rPr>
              <a:t> is presented; </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Second, </a:t>
            </a:r>
            <a:r>
              <a:rPr lang="en-US" sz="2000" b="1" smtClean="0">
                <a:solidFill>
                  <a:srgbClr val="002060"/>
                </a:solidFill>
                <a:latin typeface="Arial" charset="0"/>
                <a:cs typeface="Arial" charset="0"/>
              </a:rPr>
              <a:t>other contemporary theories and approaches</a:t>
            </a:r>
            <a:r>
              <a:rPr lang="en-US" sz="2000" smtClean="0">
                <a:solidFill>
                  <a:srgbClr val="002060"/>
                </a:solidFill>
                <a:latin typeface="Arial" charset="0"/>
                <a:cs typeface="Arial" charset="0"/>
              </a:rPr>
              <a:t> and, the key factors identified by these modern theories in shaping tax morality and tax compliance are critically analyzed and reviewed.</a:t>
            </a:r>
          </a:p>
        </p:txBody>
      </p:sp>
      <p:sp>
        <p:nvSpPr>
          <p:cNvPr id="4" name="Slide Number Placeholder 3"/>
          <p:cNvSpPr>
            <a:spLocks noGrp="1"/>
          </p:cNvSpPr>
          <p:nvPr>
            <p:ph type="sldNum" sz="quarter" idx="12"/>
          </p:nvPr>
        </p:nvSpPr>
        <p:spPr/>
        <p:txBody>
          <a:bodyPr/>
          <a:lstStyle/>
          <a:p>
            <a:pPr>
              <a:defRPr/>
            </a:pPr>
            <a:fld id="{E1248F06-F938-4067-83DC-FCCF58550E77}" type="slidenum">
              <a:rPr lang="el-GR"/>
              <a:pPr>
                <a:defRPr/>
              </a:pPr>
              <a:t>7</a:t>
            </a:fld>
            <a:endParaRPr lang="el-GR" dirty="0"/>
          </a:p>
        </p:txBody>
      </p:sp>
      <p:pic>
        <p:nvPicPr>
          <p:cNvPr id="5" name="4 - Εικόνα"/>
          <p:cNvPicPr>
            <a:picLocks noChangeAspect="1" noChangeArrowheads="1"/>
          </p:cNvPicPr>
          <p:nvPr/>
        </p:nvPicPr>
        <p:blipFill>
          <a:blip r:embed="rId3" cstate="print"/>
          <a:srcRect/>
          <a:stretch>
            <a:fillRect/>
          </a:stretch>
        </p:blipFill>
        <p:spPr bwMode="auto">
          <a:xfrm>
            <a:off x="3786182"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3"/>
          <p:cNvSpPr>
            <a:spLocks noGrp="1"/>
          </p:cNvSpPr>
          <p:nvPr>
            <p:ph type="title" idx="4294967295"/>
          </p:nvPr>
        </p:nvSpPr>
        <p:spPr>
          <a:xfrm>
            <a:off x="468313" y="260350"/>
            <a:ext cx="8229600" cy="1143000"/>
          </a:xfrm>
        </p:spPr>
        <p:txBody>
          <a:bodyPr/>
          <a:lstStyle/>
          <a:p>
            <a:pPr marL="449263" indent="-449263" algn="l" eaLnBrk="1" hangingPunct="1"/>
            <a:r>
              <a:rPr lang="en-US" sz="3000" smtClean="0">
                <a:solidFill>
                  <a:srgbClr val="002060"/>
                </a:solidFill>
                <a:latin typeface="Arial" charset="0"/>
                <a:cs typeface="Arial" charset="0"/>
              </a:rPr>
              <a:t>3</a:t>
            </a:r>
            <a:r>
              <a:rPr lang="el-GR" sz="3000" smtClean="0">
                <a:solidFill>
                  <a:srgbClr val="002060"/>
                </a:solidFill>
                <a:latin typeface="Arial" charset="0"/>
                <a:cs typeface="Arial" charset="0"/>
              </a:rPr>
              <a:t>. </a:t>
            </a:r>
            <a:r>
              <a:rPr lang="en-US" sz="3000" smtClean="0">
                <a:solidFill>
                  <a:srgbClr val="002060"/>
                </a:solidFill>
                <a:latin typeface="Arial" charset="0"/>
                <a:cs typeface="Arial" charset="0"/>
              </a:rPr>
              <a:t>The interpretation of tax compliance by the Neoclassical economic theory</a:t>
            </a:r>
            <a:br>
              <a:rPr lang="en-US" sz="3000" smtClean="0">
                <a:solidFill>
                  <a:srgbClr val="002060"/>
                </a:solidFill>
                <a:latin typeface="Arial" charset="0"/>
                <a:cs typeface="Arial" charset="0"/>
              </a:rPr>
            </a:br>
            <a:endParaRPr lang="el-GR" sz="3000" smtClean="0">
              <a:solidFill>
                <a:srgbClr val="002060"/>
              </a:solidFill>
              <a:latin typeface="Arial" charset="0"/>
              <a:cs typeface="Arial" charset="0"/>
            </a:endParaRPr>
          </a:p>
        </p:txBody>
      </p:sp>
      <p:sp>
        <p:nvSpPr>
          <p:cNvPr id="23554" name="Content Placeholder 8"/>
          <p:cNvSpPr>
            <a:spLocks noGrp="1"/>
          </p:cNvSpPr>
          <p:nvPr>
            <p:ph idx="4294967295"/>
          </p:nvPr>
        </p:nvSpPr>
        <p:spPr>
          <a:xfrm>
            <a:off x="457200" y="1268413"/>
            <a:ext cx="8229600" cy="4757737"/>
          </a:xfrm>
        </p:spPr>
        <p:txBody>
          <a:bodyPr/>
          <a:lstStyle/>
          <a:p>
            <a:pPr algn="just" eaLnBrk="1" hangingPunct="1">
              <a:tabLst>
                <a:tab pos="989013" algn="l"/>
              </a:tabLst>
            </a:pPr>
            <a:r>
              <a:rPr lang="en-US" sz="2000" smtClean="0">
                <a:solidFill>
                  <a:srgbClr val="002060"/>
                </a:solidFill>
                <a:latin typeface="Arial" charset="0"/>
                <a:cs typeface="Arial" charset="0"/>
              </a:rPr>
              <a:t>This is a classic model developed by Allingham &amp; Sandmo (1972), which presents the taxpayer as a person who seeks to maximize its utility under uncertainty. </a:t>
            </a:r>
          </a:p>
          <a:p>
            <a:pPr algn="just" eaLnBrk="1" hangingPunct="1">
              <a:tabLst>
                <a:tab pos="989013" algn="l"/>
              </a:tabLst>
            </a:pPr>
            <a:endParaRPr lang="en-US" sz="2000" smtClean="0">
              <a:solidFill>
                <a:srgbClr val="002060"/>
              </a:solidFill>
              <a:latin typeface="Arial" charset="0"/>
              <a:cs typeface="Arial" charset="0"/>
            </a:endParaRPr>
          </a:p>
          <a:p>
            <a:pPr algn="just" eaLnBrk="1" hangingPunct="1">
              <a:tabLst>
                <a:tab pos="989013" algn="l"/>
              </a:tabLst>
            </a:pPr>
            <a:r>
              <a:rPr lang="en-US" sz="2000" smtClean="0">
                <a:solidFill>
                  <a:srgbClr val="002060"/>
                </a:solidFill>
                <a:latin typeface="Arial" charset="0"/>
                <a:cs typeface="Arial" charset="0"/>
              </a:rPr>
              <a:t>Tax evasion is compared with high-risk and high-yield investments, while the tax compliance is a risk-free and low-yield investment. </a:t>
            </a:r>
          </a:p>
          <a:p>
            <a:pPr algn="just" eaLnBrk="1" hangingPunct="1">
              <a:tabLst>
                <a:tab pos="989013" algn="l"/>
              </a:tabLst>
            </a:pPr>
            <a:endParaRPr lang="en-US" sz="2000" smtClean="0">
              <a:solidFill>
                <a:srgbClr val="002060"/>
              </a:solidFill>
              <a:latin typeface="Arial" charset="0"/>
              <a:cs typeface="Arial" charset="0"/>
            </a:endParaRPr>
          </a:p>
          <a:p>
            <a:pPr algn="just" eaLnBrk="1" hangingPunct="1">
              <a:tabLst>
                <a:tab pos="989013" algn="l"/>
              </a:tabLst>
            </a:pPr>
            <a:r>
              <a:rPr lang="en-US" sz="2000" smtClean="0">
                <a:solidFill>
                  <a:srgbClr val="002060"/>
                </a:solidFill>
                <a:latin typeface="Arial" charset="0"/>
                <a:cs typeface="Arial" charset="0"/>
              </a:rPr>
              <a:t>Mathematically the </a:t>
            </a:r>
            <a:r>
              <a:rPr lang="en-US" sz="2000" b="1" smtClean="0">
                <a:solidFill>
                  <a:srgbClr val="002060"/>
                </a:solidFill>
                <a:latin typeface="Arial" charset="0"/>
                <a:cs typeface="Arial" charset="0"/>
              </a:rPr>
              <a:t>declared income</a:t>
            </a:r>
            <a:r>
              <a:rPr lang="en-US" sz="2000" smtClean="0">
                <a:solidFill>
                  <a:srgbClr val="002060"/>
                </a:solidFill>
                <a:latin typeface="Arial" charset="0"/>
                <a:cs typeface="Arial" charset="0"/>
              </a:rPr>
              <a:t> is formulated as following: </a:t>
            </a:r>
          </a:p>
          <a:p>
            <a:pPr algn="just" eaLnBrk="1" hangingPunct="1">
              <a:tabLst>
                <a:tab pos="989013" algn="l"/>
              </a:tabLst>
            </a:pPr>
            <a:endParaRPr lang="en-US" sz="1200" smtClean="0">
              <a:solidFill>
                <a:srgbClr val="002060"/>
              </a:solidFill>
              <a:latin typeface="Arial" charset="0"/>
              <a:cs typeface="Arial" charset="0"/>
            </a:endParaRPr>
          </a:p>
          <a:p>
            <a:pPr algn="ctr" eaLnBrk="1" hangingPunct="1">
              <a:buFont typeface="Arial" charset="0"/>
              <a:buNone/>
              <a:tabLst>
                <a:tab pos="989013" algn="l"/>
              </a:tabLst>
            </a:pPr>
            <a:r>
              <a:rPr lang="en-US" sz="2000" b="1" smtClean="0">
                <a:solidFill>
                  <a:srgbClr val="002060"/>
                </a:solidFill>
                <a:latin typeface="Arial" charset="0"/>
                <a:cs typeface="Arial" charset="0"/>
              </a:rPr>
              <a:t>Yd = F (I, t, p, f).</a:t>
            </a:r>
          </a:p>
          <a:p>
            <a:pPr algn="ctr" eaLnBrk="1" hangingPunct="1">
              <a:buFont typeface="Arial" charset="0"/>
              <a:buNone/>
              <a:tabLst>
                <a:tab pos="989013" algn="l"/>
              </a:tabLst>
            </a:pPr>
            <a:endParaRPr lang="en-US" sz="2000" b="1" smtClean="0">
              <a:solidFill>
                <a:srgbClr val="002060"/>
              </a:solidFill>
              <a:latin typeface="Arial" charset="0"/>
              <a:cs typeface="Arial" charset="0"/>
            </a:endParaRPr>
          </a:p>
          <a:p>
            <a:pPr algn="just" eaLnBrk="1" hangingPunct="1">
              <a:tabLst>
                <a:tab pos="989013" algn="l"/>
              </a:tabLst>
            </a:pPr>
            <a:r>
              <a:rPr lang="en-US" sz="2000" smtClean="0">
                <a:solidFill>
                  <a:srgbClr val="002060"/>
                </a:solidFill>
                <a:latin typeface="Arial" charset="0"/>
                <a:cs typeface="Arial" charset="0"/>
              </a:rPr>
              <a:t>The person declares income to the tax authorities (Yd) of which the size is a function of the following variables: real income (I), taxation rate (t), tax fine or penalty (f) in the case of a tax audit and the likelihood of detection by the tax authorities (p). The target is the maximization of utility E(u) of the taxpayer.</a:t>
            </a:r>
          </a:p>
          <a:p>
            <a:pPr algn="just" eaLnBrk="1" hangingPunct="1">
              <a:tabLst>
                <a:tab pos="989013" algn="l"/>
              </a:tabLst>
            </a:pPr>
            <a:endParaRPr lang="en-US" sz="2000" smtClean="0">
              <a:solidFill>
                <a:srgbClr val="002060"/>
              </a:solidFill>
              <a:latin typeface="Arial" charset="0"/>
              <a:cs typeface="Arial" charset="0"/>
            </a:endParaRPr>
          </a:p>
          <a:p>
            <a:pPr algn="just" eaLnBrk="1" hangingPunct="1">
              <a:buFont typeface="Arial" charset="0"/>
              <a:buNone/>
              <a:tabLst>
                <a:tab pos="989013" algn="l"/>
              </a:tabLst>
            </a:pPr>
            <a:endParaRPr lang="en-US" sz="2000" b="1" smtClean="0">
              <a:solidFill>
                <a:srgbClr val="002060"/>
              </a:solidFill>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A22D11D6-CD6E-4035-861A-7544E6D027A0}" type="slidenum">
              <a:rPr lang="el-GR" sz="1200" b="0">
                <a:solidFill>
                  <a:schemeClr val="tx1">
                    <a:tint val="75000"/>
                  </a:schemeClr>
                </a:solidFill>
              </a:rPr>
              <a:pPr algn="r">
                <a:defRPr/>
              </a:pPr>
              <a:t>8</a:t>
            </a:fld>
            <a:endParaRPr lang="el-GR" sz="1200" b="0">
              <a:solidFill>
                <a:schemeClr val="tx1">
                  <a:tint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3"/>
          <p:cNvSpPr>
            <a:spLocks noGrp="1"/>
          </p:cNvSpPr>
          <p:nvPr>
            <p:ph type="title" idx="4294967295"/>
          </p:nvPr>
        </p:nvSpPr>
        <p:spPr>
          <a:xfrm>
            <a:off x="468313" y="260350"/>
            <a:ext cx="8229600" cy="1143000"/>
          </a:xfrm>
        </p:spPr>
        <p:txBody>
          <a:bodyPr/>
          <a:lstStyle/>
          <a:p>
            <a:pPr marL="363538" indent="-363538" algn="l" eaLnBrk="1" hangingPunct="1">
              <a:tabLst>
                <a:tab pos="620713" algn="l"/>
              </a:tabLst>
            </a:pPr>
            <a:r>
              <a:rPr lang="en-US" sz="3000" smtClean="0">
                <a:solidFill>
                  <a:srgbClr val="002060"/>
                </a:solidFill>
                <a:latin typeface="Arial" charset="0"/>
                <a:cs typeface="Arial" charset="0"/>
              </a:rPr>
              <a:t>3</a:t>
            </a:r>
            <a:r>
              <a:rPr lang="el-GR" sz="3000" smtClean="0">
                <a:solidFill>
                  <a:srgbClr val="002060"/>
                </a:solidFill>
                <a:latin typeface="Arial" charset="0"/>
                <a:cs typeface="Arial" charset="0"/>
              </a:rPr>
              <a:t>. </a:t>
            </a:r>
            <a:r>
              <a:rPr lang="en-US" sz="3000" smtClean="0">
                <a:solidFill>
                  <a:srgbClr val="002060"/>
                </a:solidFill>
                <a:latin typeface="Arial" charset="0"/>
                <a:cs typeface="Arial" charset="0"/>
              </a:rPr>
              <a:t>The interpretation of tax compliance by the Neoclassical economic theory </a:t>
            </a:r>
            <a:r>
              <a:rPr lang="en-US" sz="3000" i="1" smtClean="0">
                <a:solidFill>
                  <a:srgbClr val="002060"/>
                </a:solidFill>
                <a:latin typeface="Arial" charset="0"/>
                <a:cs typeface="Arial" charset="0"/>
              </a:rPr>
              <a:t>(cont.)</a:t>
            </a:r>
            <a:endParaRPr lang="el-GR" sz="3000" i="1" smtClean="0">
              <a:solidFill>
                <a:srgbClr val="002060"/>
              </a:solidFill>
              <a:latin typeface="Arial" charset="0"/>
              <a:cs typeface="Arial" charset="0"/>
            </a:endParaRPr>
          </a:p>
        </p:txBody>
      </p:sp>
      <p:sp>
        <p:nvSpPr>
          <p:cNvPr id="25602" name="Content Placeholder 8"/>
          <p:cNvSpPr>
            <a:spLocks noGrp="1"/>
          </p:cNvSpPr>
          <p:nvPr>
            <p:ph idx="4294967295"/>
          </p:nvPr>
        </p:nvSpPr>
        <p:spPr>
          <a:xfrm>
            <a:off x="468313" y="1484313"/>
            <a:ext cx="8229600" cy="4757737"/>
          </a:xfrm>
        </p:spPr>
        <p:txBody>
          <a:bodyPr/>
          <a:lstStyle/>
          <a:p>
            <a:pPr algn="just" eaLnBrk="1" hangingPunct="1">
              <a:tabLst>
                <a:tab pos="989013" algn="l"/>
              </a:tabLst>
            </a:pPr>
            <a:r>
              <a:rPr lang="en-US" sz="2000" smtClean="0">
                <a:solidFill>
                  <a:srgbClr val="002060"/>
                </a:solidFill>
                <a:latin typeface="Arial" charset="0"/>
                <a:cs typeface="Arial" charset="0"/>
              </a:rPr>
              <a:t>Empirical research in </a:t>
            </a:r>
            <a:r>
              <a:rPr lang="en-US" sz="2000" b="1" smtClean="0">
                <a:solidFill>
                  <a:srgbClr val="002060"/>
                </a:solidFill>
                <a:latin typeface="Arial" charset="0"/>
                <a:cs typeface="Arial" charset="0"/>
              </a:rPr>
              <a:t>developed countries</a:t>
            </a:r>
            <a:r>
              <a:rPr lang="en-US" sz="2000" smtClean="0">
                <a:solidFill>
                  <a:srgbClr val="002060"/>
                </a:solidFill>
                <a:latin typeface="Arial" charset="0"/>
                <a:cs typeface="Arial" charset="0"/>
              </a:rPr>
              <a:t> has shown that this theory leads to unrealistic conclusions, because if we accept the universal power and practices applicable in tax audits, the vast majority of citizens (if not all) ought to evade taxes, or, alternatively, they should exhibit an extremely high risk aversion index.</a:t>
            </a:r>
          </a:p>
          <a:p>
            <a:pPr algn="just" eaLnBrk="1" hangingPunct="1">
              <a:tabLst>
                <a:tab pos="989013" algn="l"/>
              </a:tabLst>
            </a:pPr>
            <a:endParaRPr lang="en-US" sz="2000" smtClean="0">
              <a:solidFill>
                <a:srgbClr val="002060"/>
              </a:solidFill>
              <a:latin typeface="Arial" charset="0"/>
              <a:cs typeface="Arial" charset="0"/>
            </a:endParaRPr>
          </a:p>
          <a:p>
            <a:pPr algn="just" eaLnBrk="1" hangingPunct="1">
              <a:tabLst>
                <a:tab pos="989013" algn="l"/>
              </a:tabLst>
            </a:pPr>
            <a:r>
              <a:rPr lang="en-US" sz="2000" smtClean="0">
                <a:solidFill>
                  <a:srgbClr val="002060"/>
                </a:solidFill>
                <a:latin typeface="Arial" charset="0"/>
                <a:cs typeface="Arial" charset="0"/>
              </a:rPr>
              <a:t>Further, according to studies, it has been detected a substantially higher level of tax compliance than that proposed by the neoclassical model (Andreoni, Erard and Feinstein,1998).</a:t>
            </a:r>
          </a:p>
          <a:p>
            <a:pPr algn="just" eaLnBrk="1" hangingPunct="1">
              <a:tabLst>
                <a:tab pos="989013" algn="l"/>
              </a:tabLst>
            </a:pPr>
            <a:endParaRPr lang="en-US" sz="2000" smtClean="0">
              <a:solidFill>
                <a:srgbClr val="002060"/>
              </a:solidFill>
              <a:latin typeface="Arial" charset="0"/>
              <a:cs typeface="Arial" charset="0"/>
            </a:endParaRPr>
          </a:p>
          <a:p>
            <a:pPr algn="just" eaLnBrk="1" hangingPunct="1">
              <a:tabLst>
                <a:tab pos="989013" algn="l"/>
              </a:tabLst>
            </a:pPr>
            <a:r>
              <a:rPr lang="en-US" sz="2000" smtClean="0">
                <a:solidFill>
                  <a:srgbClr val="002060"/>
                </a:solidFill>
                <a:latin typeface="Arial" charset="0"/>
                <a:cs typeface="Arial" charset="0"/>
              </a:rPr>
              <a:t>A deficit in theory and practice related to tax compliance involves mainly </a:t>
            </a:r>
            <a:r>
              <a:rPr lang="en-US" sz="2000" b="1" smtClean="0">
                <a:solidFill>
                  <a:srgbClr val="002060"/>
                </a:solidFill>
                <a:latin typeface="Arial" charset="0"/>
                <a:cs typeface="Arial" charset="0"/>
              </a:rPr>
              <a:t>developing countries</a:t>
            </a:r>
            <a:r>
              <a:rPr lang="en-US" sz="2000" smtClean="0">
                <a:solidFill>
                  <a:srgbClr val="002060"/>
                </a:solidFill>
                <a:latin typeface="Arial" charset="0"/>
                <a:cs typeface="Arial" charset="0"/>
              </a:rPr>
              <a:t>, which typically exhibit a much higher level of tax evasion and underground economy. However, it is estimated that the causes of </a:t>
            </a:r>
            <a:r>
              <a:rPr lang="en-US" sz="2000" b="1" smtClean="0">
                <a:solidFill>
                  <a:srgbClr val="002060"/>
                </a:solidFill>
                <a:latin typeface="Arial" charset="0"/>
                <a:cs typeface="Arial" charset="0"/>
              </a:rPr>
              <a:t>low tax compliance</a:t>
            </a:r>
            <a:r>
              <a:rPr lang="en-US" sz="2000" smtClean="0">
                <a:solidFill>
                  <a:srgbClr val="002060"/>
                </a:solidFill>
                <a:latin typeface="Arial" charset="0"/>
                <a:cs typeface="Arial" charset="0"/>
              </a:rPr>
              <a:t> </a:t>
            </a:r>
            <a:r>
              <a:rPr lang="en-US" sz="2000" b="1" smtClean="0">
                <a:solidFill>
                  <a:srgbClr val="002060"/>
                </a:solidFill>
                <a:latin typeface="Arial" charset="0"/>
                <a:cs typeface="Arial" charset="0"/>
              </a:rPr>
              <a:t>is not purely of tax nature</a:t>
            </a:r>
            <a:r>
              <a:rPr lang="en-US" sz="2000" smtClean="0">
                <a:solidFill>
                  <a:srgbClr val="002060"/>
                </a:solidFill>
                <a:latin typeface="Arial" charset="0"/>
                <a:cs typeface="Arial" charset="0"/>
              </a:rPr>
              <a:t> as the ones proposed by this model.  </a:t>
            </a:r>
          </a:p>
          <a:p>
            <a:pPr algn="just" eaLnBrk="1" hangingPunct="1">
              <a:tabLst>
                <a:tab pos="989013" algn="l"/>
              </a:tabLst>
            </a:pPr>
            <a:endParaRPr lang="en-US" sz="600" smtClean="0">
              <a:solidFill>
                <a:srgbClr val="002060"/>
              </a:solidFill>
              <a:latin typeface="Arial" charset="0"/>
              <a:cs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37EE0371-E53E-4E44-8BF7-1ED9459A6EB5}" type="slidenum">
              <a:rPr lang="el-GR" sz="1200" b="0">
                <a:solidFill>
                  <a:schemeClr val="tx1">
                    <a:tint val="75000"/>
                  </a:schemeClr>
                </a:solidFill>
              </a:rPr>
              <a:pPr algn="r">
                <a:defRPr/>
              </a:pPr>
              <a:t>9</a:t>
            </a:fld>
            <a:endParaRPr lang="el-GR" sz="1200" b="0">
              <a:solidFill>
                <a:schemeClr val="tx1">
                  <a:tint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27750</TotalTime>
  <Words>2058</Words>
  <Application>Microsoft Office PowerPoint</Application>
  <PresentationFormat>Προβολή στην οθόνη (4:3)</PresentationFormat>
  <Paragraphs>192</Paragraphs>
  <Slides>18</Slides>
  <Notes>16</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Office Theme</vt:lpstr>
      <vt:lpstr>Διαφάνεια 1</vt:lpstr>
      <vt:lpstr>Διαφάνεια 2</vt:lpstr>
      <vt:lpstr>Foreword to our Project</vt:lpstr>
      <vt:lpstr>Foreword to our Project (cont.)</vt:lpstr>
      <vt:lpstr>Agenda </vt:lpstr>
      <vt:lpstr>1. Introduction </vt:lpstr>
      <vt:lpstr>2. Aim of the paper </vt:lpstr>
      <vt:lpstr>3. The interpretation of tax compliance by the Neoclassical economic theory </vt:lpstr>
      <vt:lpstr>3. The interpretation of tax compliance by the Neoclassical economic theory (cont.)</vt:lpstr>
      <vt:lpstr>4. Criticism of the Neoclassical model</vt:lpstr>
      <vt:lpstr>4. Criticism of the Neoclassical model (cont.)</vt:lpstr>
      <vt:lpstr>4. Criticism of the Neoclassical model (cont.)</vt:lpstr>
      <vt:lpstr>5. Alternative modern theoretical proposals:</vt:lpstr>
      <vt:lpstr>5. Alternative modern theoretical proposals:</vt:lpstr>
      <vt:lpstr>5. Alternative modern theoretical proposals:</vt:lpstr>
      <vt:lpstr>5. Alternative modern theoretical proposals:</vt:lpstr>
      <vt:lpstr>6. Our empirical research</vt:lpstr>
      <vt:lpstr>7. Conclusions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EU-Turkey relations</dc:title>
  <dc:creator>Panayiotis</dc:creator>
  <cp:lastModifiedBy>xenaki</cp:lastModifiedBy>
  <cp:revision>632</cp:revision>
  <dcterms:created xsi:type="dcterms:W3CDTF">2010-05-08T16:01:45Z</dcterms:created>
  <dcterms:modified xsi:type="dcterms:W3CDTF">2016-01-25T15:27:02Z</dcterms:modified>
</cp:coreProperties>
</file>