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3" r:id="rId2"/>
  </p:sldMasterIdLst>
  <p:notesMasterIdLst>
    <p:notesMasterId r:id="rId17"/>
  </p:notesMasterIdLst>
  <p:handoutMasterIdLst>
    <p:handoutMasterId r:id="rId18"/>
  </p:handoutMasterIdLst>
  <p:sldIdLst>
    <p:sldId id="277" r:id="rId3"/>
    <p:sldId id="399" r:id="rId4"/>
    <p:sldId id="400" r:id="rId5"/>
    <p:sldId id="401" r:id="rId6"/>
    <p:sldId id="402" r:id="rId7"/>
    <p:sldId id="385" r:id="rId8"/>
    <p:sldId id="403" r:id="rId9"/>
    <p:sldId id="411" r:id="rId10"/>
    <p:sldId id="412" r:id="rId11"/>
    <p:sldId id="405" r:id="rId12"/>
    <p:sldId id="407" r:id="rId13"/>
    <p:sldId id="409" r:id="rId14"/>
    <p:sldId id="410" r:id="rId15"/>
    <p:sldId id="316" r:id="rId16"/>
  </p:sldIdLst>
  <p:sldSz cx="9144000" cy="6858000" type="screen4x3"/>
  <p:notesSz cx="6797675" cy="9874250"/>
  <p:defaultTextStyle>
    <a:defPPr>
      <a:defRPr lang="el-GR"/>
    </a:defPPr>
    <a:lvl1pPr algn="l" rtl="0" fontAlgn="base">
      <a:spcBef>
        <a:spcPct val="0"/>
      </a:spcBef>
      <a:spcAft>
        <a:spcPct val="0"/>
      </a:spcAft>
      <a:defRPr b="1" kern="1200">
        <a:solidFill>
          <a:srgbClr val="002060"/>
        </a:solidFill>
        <a:latin typeface="Arial" charset="0"/>
        <a:ea typeface="+mn-ea"/>
        <a:cs typeface="Arial" charset="0"/>
      </a:defRPr>
    </a:lvl1pPr>
    <a:lvl2pPr marL="457200" algn="l" rtl="0" fontAlgn="base">
      <a:spcBef>
        <a:spcPct val="0"/>
      </a:spcBef>
      <a:spcAft>
        <a:spcPct val="0"/>
      </a:spcAft>
      <a:defRPr b="1" kern="1200">
        <a:solidFill>
          <a:srgbClr val="002060"/>
        </a:solidFill>
        <a:latin typeface="Arial" charset="0"/>
        <a:ea typeface="+mn-ea"/>
        <a:cs typeface="Arial" charset="0"/>
      </a:defRPr>
    </a:lvl2pPr>
    <a:lvl3pPr marL="914400" algn="l" rtl="0" fontAlgn="base">
      <a:spcBef>
        <a:spcPct val="0"/>
      </a:spcBef>
      <a:spcAft>
        <a:spcPct val="0"/>
      </a:spcAft>
      <a:defRPr b="1" kern="1200">
        <a:solidFill>
          <a:srgbClr val="002060"/>
        </a:solidFill>
        <a:latin typeface="Arial" charset="0"/>
        <a:ea typeface="+mn-ea"/>
        <a:cs typeface="Arial" charset="0"/>
      </a:defRPr>
    </a:lvl3pPr>
    <a:lvl4pPr marL="1371600" algn="l" rtl="0" fontAlgn="base">
      <a:spcBef>
        <a:spcPct val="0"/>
      </a:spcBef>
      <a:spcAft>
        <a:spcPct val="0"/>
      </a:spcAft>
      <a:defRPr b="1" kern="1200">
        <a:solidFill>
          <a:srgbClr val="002060"/>
        </a:solidFill>
        <a:latin typeface="Arial" charset="0"/>
        <a:ea typeface="+mn-ea"/>
        <a:cs typeface="Arial" charset="0"/>
      </a:defRPr>
    </a:lvl4pPr>
    <a:lvl5pPr marL="1828800" algn="l" rtl="0" fontAlgn="base">
      <a:spcBef>
        <a:spcPct val="0"/>
      </a:spcBef>
      <a:spcAft>
        <a:spcPct val="0"/>
      </a:spcAft>
      <a:defRPr b="1" kern="1200">
        <a:solidFill>
          <a:srgbClr val="002060"/>
        </a:solidFill>
        <a:latin typeface="Arial" charset="0"/>
        <a:ea typeface="+mn-ea"/>
        <a:cs typeface="Arial" charset="0"/>
      </a:defRPr>
    </a:lvl5pPr>
    <a:lvl6pPr marL="2286000" algn="l" defTabSz="914400" rtl="0" eaLnBrk="1" latinLnBrk="0" hangingPunct="1">
      <a:defRPr b="1" kern="1200">
        <a:solidFill>
          <a:srgbClr val="002060"/>
        </a:solidFill>
        <a:latin typeface="Arial" charset="0"/>
        <a:ea typeface="+mn-ea"/>
        <a:cs typeface="Arial" charset="0"/>
      </a:defRPr>
    </a:lvl6pPr>
    <a:lvl7pPr marL="2743200" algn="l" defTabSz="914400" rtl="0" eaLnBrk="1" latinLnBrk="0" hangingPunct="1">
      <a:defRPr b="1" kern="1200">
        <a:solidFill>
          <a:srgbClr val="002060"/>
        </a:solidFill>
        <a:latin typeface="Arial" charset="0"/>
        <a:ea typeface="+mn-ea"/>
        <a:cs typeface="Arial" charset="0"/>
      </a:defRPr>
    </a:lvl7pPr>
    <a:lvl8pPr marL="3200400" algn="l" defTabSz="914400" rtl="0" eaLnBrk="1" latinLnBrk="0" hangingPunct="1">
      <a:defRPr b="1" kern="1200">
        <a:solidFill>
          <a:srgbClr val="002060"/>
        </a:solidFill>
        <a:latin typeface="Arial" charset="0"/>
        <a:ea typeface="+mn-ea"/>
        <a:cs typeface="Arial" charset="0"/>
      </a:defRPr>
    </a:lvl8pPr>
    <a:lvl9pPr marL="3657600" algn="l" defTabSz="914400" rtl="0" eaLnBrk="1" latinLnBrk="0" hangingPunct="1">
      <a:defRPr b="1" kern="1200">
        <a:solidFill>
          <a:srgbClr val="00206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6600"/>
    <a:srgbClr val="005392"/>
    <a:srgbClr val="009900"/>
    <a:srgbClr val="008000"/>
    <a:srgbClr val="000099"/>
    <a:srgbClr val="DA1804"/>
    <a:srgbClr val="00206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619" autoAdjust="0"/>
    <p:restoredTop sz="82042" autoAdjust="0"/>
  </p:normalViewPr>
  <p:slideViewPr>
    <p:cSldViewPr>
      <p:cViewPr>
        <p:scale>
          <a:sx n="75" d="100"/>
          <a:sy n="75" d="100"/>
        </p:scale>
        <p:origin x="-1428" y="-78"/>
      </p:cViewPr>
      <p:guideLst>
        <p:guide orient="horz" pos="2160"/>
        <p:guide pos="2880"/>
      </p:guideLst>
    </p:cSldViewPr>
  </p:slideViewPr>
  <p:outlineViewPr>
    <p:cViewPr>
      <p:scale>
        <a:sx n="33" d="100"/>
        <a:sy n="33" d="100"/>
      </p:scale>
      <p:origin x="0" y="6660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520" y="-90"/>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spcBef>
                <a:spcPct val="0"/>
              </a:spcBef>
              <a:buFontTx/>
              <a:buNone/>
              <a:defRPr sz="1200" b="0">
                <a:solidFill>
                  <a:schemeClr val="tx1"/>
                </a:solidFill>
              </a:defRPr>
            </a:lvl1pPr>
          </a:lstStyle>
          <a:p>
            <a:pPr>
              <a:defRPr/>
            </a:pPr>
            <a:endParaRPr lang="bg-BG"/>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spcBef>
                <a:spcPct val="0"/>
              </a:spcBef>
              <a:buFontTx/>
              <a:buNone/>
              <a:defRPr sz="1200" b="0">
                <a:solidFill>
                  <a:schemeClr val="tx1"/>
                </a:solidFill>
              </a:defRPr>
            </a:lvl1pPr>
          </a:lstStyle>
          <a:p>
            <a:pPr>
              <a:defRPr/>
            </a:pPr>
            <a:fld id="{95ED9BCA-C5C0-4359-B126-5986959B133B}" type="datetimeFigureOut">
              <a:rPr lang="bg-BG"/>
              <a:pPr>
                <a:defRPr/>
              </a:pPr>
              <a:t>25.1.2016 г.</a:t>
            </a:fld>
            <a:endParaRPr lang="bg-BG"/>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spcBef>
                <a:spcPct val="0"/>
              </a:spcBef>
              <a:buFontTx/>
              <a:buNone/>
              <a:defRPr sz="1200" b="0">
                <a:solidFill>
                  <a:schemeClr val="tx1"/>
                </a:solidFill>
              </a:defRPr>
            </a:lvl1pPr>
          </a:lstStyle>
          <a:p>
            <a:pPr>
              <a:defRPr/>
            </a:pPr>
            <a:endParaRPr lang="bg-BG"/>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spcBef>
                <a:spcPct val="0"/>
              </a:spcBef>
              <a:buFontTx/>
              <a:buNone/>
              <a:defRPr sz="1200" b="0">
                <a:solidFill>
                  <a:schemeClr val="tx1"/>
                </a:solidFill>
              </a:defRPr>
            </a:lvl1pPr>
          </a:lstStyle>
          <a:p>
            <a:pPr>
              <a:defRPr/>
            </a:pPr>
            <a:fld id="{527A8D24-6A54-423D-94AD-E2E086DB452C}" type="slidenum">
              <a:rPr lang="bg-BG"/>
              <a:pPr>
                <a:defRPr/>
              </a:pPr>
              <a:t>‹#›</a:t>
            </a:fld>
            <a:endParaRPr lang="bg-BG"/>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fontAlgn="auto">
              <a:spcBef>
                <a:spcPts val="0"/>
              </a:spcBef>
              <a:spcAft>
                <a:spcPts val="0"/>
              </a:spcAft>
              <a:buFontTx/>
              <a:buNone/>
              <a:defRPr sz="1200" b="0">
                <a:solidFill>
                  <a:schemeClr val="tx1"/>
                </a:solidFill>
                <a:latin typeface="+mn-lt"/>
                <a:cs typeface="+mn-cs"/>
              </a:defRPr>
            </a:lvl1pPr>
          </a:lstStyle>
          <a:p>
            <a:pPr>
              <a:defRPr/>
            </a:pPr>
            <a:endParaRPr lang="el-GR"/>
          </a:p>
        </p:txBody>
      </p:sp>
      <p:sp>
        <p:nvSpPr>
          <p:cNvPr id="3" name="Date Placeholder 2"/>
          <p:cNvSpPr>
            <a:spLocks noGrp="1"/>
          </p:cNvSpPr>
          <p:nvPr>
            <p:ph type="dt" idx="1"/>
          </p:nvPr>
        </p:nvSpPr>
        <p:spPr>
          <a:xfrm>
            <a:off x="3849688" y="0"/>
            <a:ext cx="2946400" cy="493713"/>
          </a:xfrm>
          <a:prstGeom prst="rect">
            <a:avLst/>
          </a:prstGeom>
        </p:spPr>
        <p:txBody>
          <a:bodyPr vert="horz" lIns="91440" tIns="45720" rIns="91440" bIns="45720" rtlCol="0"/>
          <a:lstStyle>
            <a:lvl1pPr algn="r" fontAlgn="auto">
              <a:spcBef>
                <a:spcPts val="0"/>
              </a:spcBef>
              <a:spcAft>
                <a:spcPts val="0"/>
              </a:spcAft>
              <a:buFontTx/>
              <a:buNone/>
              <a:defRPr sz="1200" b="0">
                <a:solidFill>
                  <a:schemeClr val="tx1"/>
                </a:solidFill>
                <a:latin typeface="+mn-lt"/>
                <a:cs typeface="+mn-cs"/>
              </a:defRPr>
            </a:lvl1pPr>
          </a:lstStyle>
          <a:p>
            <a:pPr>
              <a:defRPr/>
            </a:pPr>
            <a:fld id="{C8B41F7D-FE6B-4E19-9597-8539386D298A}" type="datetimeFigureOut">
              <a:rPr lang="el-GR"/>
              <a:pPr>
                <a:defRPr/>
              </a:pPr>
              <a:t>25/1/2016</a:t>
            </a:fld>
            <a:endParaRPr lang="el-GR"/>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Notes Placeholder 4"/>
          <p:cNvSpPr>
            <a:spLocks noGrp="1"/>
          </p:cNvSpPr>
          <p:nvPr>
            <p:ph type="body" sz="quarter" idx="3"/>
          </p:nvPr>
        </p:nvSpPr>
        <p:spPr>
          <a:xfrm>
            <a:off x="679450" y="4691063"/>
            <a:ext cx="5438775" cy="4443412"/>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l-GR" noProof="0" smtClean="0"/>
          </a:p>
        </p:txBody>
      </p:sp>
      <p:sp>
        <p:nvSpPr>
          <p:cNvPr id="6" name="Footer Placeholder 5"/>
          <p:cNvSpPr>
            <a:spLocks noGrp="1"/>
          </p:cNvSpPr>
          <p:nvPr>
            <p:ph type="ftr" sz="quarter" idx="4"/>
          </p:nvPr>
        </p:nvSpPr>
        <p:spPr>
          <a:xfrm>
            <a:off x="0" y="9378950"/>
            <a:ext cx="2946400" cy="493713"/>
          </a:xfrm>
          <a:prstGeom prst="rect">
            <a:avLst/>
          </a:prstGeom>
        </p:spPr>
        <p:txBody>
          <a:bodyPr vert="horz" lIns="91440" tIns="45720" rIns="91440" bIns="45720" rtlCol="0" anchor="b"/>
          <a:lstStyle>
            <a:lvl1pPr algn="l" fontAlgn="auto">
              <a:spcBef>
                <a:spcPts val="0"/>
              </a:spcBef>
              <a:spcAft>
                <a:spcPts val="0"/>
              </a:spcAft>
              <a:buFontTx/>
              <a:buNone/>
              <a:defRPr sz="1200" b="0">
                <a:solidFill>
                  <a:schemeClr val="tx1"/>
                </a:solidFill>
                <a:latin typeface="+mn-lt"/>
                <a:cs typeface="+mn-cs"/>
              </a:defRPr>
            </a:lvl1pPr>
          </a:lstStyle>
          <a:p>
            <a:pPr>
              <a:defRPr/>
            </a:pPr>
            <a:endParaRPr lang="el-GR"/>
          </a:p>
        </p:txBody>
      </p:sp>
      <p:sp>
        <p:nvSpPr>
          <p:cNvPr id="7" name="Slide Number Placeholder 6"/>
          <p:cNvSpPr>
            <a:spLocks noGrp="1"/>
          </p:cNvSpPr>
          <p:nvPr>
            <p:ph type="sldNum" sz="quarter" idx="5"/>
          </p:nvPr>
        </p:nvSpPr>
        <p:spPr>
          <a:xfrm>
            <a:off x="3849688" y="9378950"/>
            <a:ext cx="2946400" cy="493713"/>
          </a:xfrm>
          <a:prstGeom prst="rect">
            <a:avLst/>
          </a:prstGeom>
        </p:spPr>
        <p:txBody>
          <a:bodyPr vert="horz" lIns="91440" tIns="45720" rIns="91440" bIns="45720" rtlCol="0" anchor="b"/>
          <a:lstStyle>
            <a:lvl1pPr algn="r" fontAlgn="auto">
              <a:spcBef>
                <a:spcPts val="0"/>
              </a:spcBef>
              <a:spcAft>
                <a:spcPts val="0"/>
              </a:spcAft>
              <a:buFontTx/>
              <a:buNone/>
              <a:defRPr sz="1200" b="0">
                <a:solidFill>
                  <a:schemeClr val="tx1"/>
                </a:solidFill>
                <a:latin typeface="+mn-lt"/>
                <a:cs typeface="+mn-cs"/>
              </a:defRPr>
            </a:lvl1pPr>
          </a:lstStyle>
          <a:p>
            <a:pPr>
              <a:defRPr/>
            </a:pPr>
            <a:fld id="{19F46623-79D5-475C-9AE1-EBA3A92FAE79}" type="slidenum">
              <a:rPr lang="el-GR"/>
              <a:pPr>
                <a:defRPr/>
              </a:pPr>
              <a:t>‹#›</a:t>
            </a:fld>
            <a:endParaRPr 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bg-BG" smtClean="0"/>
          </a:p>
        </p:txBody>
      </p:sp>
      <p:sp>
        <p:nvSpPr>
          <p:cNvPr id="4" name="Slide Number Placeholder 3"/>
          <p:cNvSpPr>
            <a:spLocks noGrp="1"/>
          </p:cNvSpPr>
          <p:nvPr>
            <p:ph type="sldNum" sz="quarter" idx="5"/>
          </p:nvPr>
        </p:nvSpPr>
        <p:spPr/>
        <p:txBody>
          <a:bodyPr/>
          <a:lstStyle/>
          <a:p>
            <a:pPr>
              <a:defRPr/>
            </a:pPr>
            <a:fld id="{B71D9465-3349-4037-8658-460349252266}" type="slidenum">
              <a:rPr lang="el-GR" smtClean="0"/>
              <a:pPr>
                <a:defRPr/>
              </a:pPr>
              <a:t>1</a:t>
            </a:fld>
            <a:endParaRPr lang="el-G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p:spPr>
      </p:sp>
      <p:sp>
        <p:nvSpPr>
          <p:cNvPr id="512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EB9AA266-00A8-42B0-BA84-F2B9882B8762}" type="slidenum">
              <a:rPr lang="el-GR" sz="1200" b="0">
                <a:solidFill>
                  <a:schemeClr val="tx1"/>
                </a:solidFill>
                <a:latin typeface="+mn-lt"/>
                <a:cs typeface="+mn-cs"/>
              </a:rPr>
              <a:pPr algn="r">
                <a:defRPr/>
              </a:pPr>
              <a:t>12</a:t>
            </a:fld>
            <a:endParaRPr lang="el-GR" sz="1200" b="0">
              <a:solidFill>
                <a:schemeClr val="tx1"/>
              </a:solidFill>
              <a:latin typeface="+mn-lt"/>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p:spPr>
      </p:sp>
      <p:sp>
        <p:nvSpPr>
          <p:cNvPr id="532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10A1F1D5-9E61-43D6-9684-5FA17AD4B9E7}" type="slidenum">
              <a:rPr lang="el-GR" sz="1200" b="0">
                <a:solidFill>
                  <a:schemeClr val="tx1"/>
                </a:solidFill>
                <a:latin typeface="+mn-lt"/>
                <a:cs typeface="+mn-cs"/>
              </a:rPr>
              <a:pPr algn="r">
                <a:defRPr/>
              </a:pPr>
              <a:t>13</a:t>
            </a:fld>
            <a:endParaRPr lang="el-GR" sz="1200" b="0">
              <a:solidFill>
                <a:schemeClr val="tx1"/>
              </a:solidFill>
              <a:latin typeface="+mn-lt"/>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p:spPr>
      </p:sp>
      <p:sp>
        <p:nvSpPr>
          <p:cNvPr id="55298"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buFontTx/>
              <a:buChar char="•"/>
            </a:pPr>
            <a:r>
              <a:rPr lang="en-US" sz="800" smtClean="0">
                <a:solidFill>
                  <a:srgbClr val="002060"/>
                </a:solidFill>
                <a:latin typeface="Arial" charset="0"/>
                <a:cs typeface="Arial" charset="0"/>
              </a:rPr>
              <a:t>This is a classic model developed by Allingham &amp; Sandmo (1972), which presents the taxpayer as a person who seeks to maximize its utility under uncertainty. </a:t>
            </a:r>
          </a:p>
          <a:p>
            <a:pPr algn="just" eaLnBrk="1" hangingPunct="1">
              <a:buFontTx/>
              <a:buChar char="•"/>
            </a:pPr>
            <a:endParaRPr lang="en-US" sz="800" smtClean="0">
              <a:solidFill>
                <a:srgbClr val="002060"/>
              </a:solidFill>
              <a:latin typeface="Arial" charset="0"/>
              <a:cs typeface="Arial" charset="0"/>
            </a:endParaRPr>
          </a:p>
          <a:p>
            <a:pPr algn="just" eaLnBrk="1" hangingPunct="1">
              <a:buFontTx/>
              <a:buChar char="•"/>
            </a:pPr>
            <a:r>
              <a:rPr lang="en-US" sz="800" smtClean="0">
                <a:solidFill>
                  <a:srgbClr val="002060"/>
                </a:solidFill>
                <a:latin typeface="Arial" charset="0"/>
                <a:cs typeface="Arial" charset="0"/>
              </a:rPr>
              <a:t>Tax evasion is compared with high-risk and high-yield investments, while the tax compliance is a risk-free and low-yield investment. </a:t>
            </a:r>
          </a:p>
          <a:p>
            <a:pPr algn="just" eaLnBrk="1" hangingPunct="1">
              <a:buFontTx/>
              <a:buChar char="•"/>
            </a:pPr>
            <a:endParaRPr lang="en-US" sz="800" smtClean="0">
              <a:solidFill>
                <a:srgbClr val="002060"/>
              </a:solidFill>
              <a:latin typeface="Arial" charset="0"/>
              <a:cs typeface="Arial" charset="0"/>
            </a:endParaRPr>
          </a:p>
          <a:p>
            <a:pPr algn="just" eaLnBrk="1" hangingPunct="1">
              <a:buFontTx/>
              <a:buChar char="•"/>
            </a:pPr>
            <a:r>
              <a:rPr lang="en-US" sz="800" smtClean="0">
                <a:solidFill>
                  <a:srgbClr val="002060"/>
                </a:solidFill>
                <a:latin typeface="Arial" charset="0"/>
                <a:cs typeface="Arial" charset="0"/>
              </a:rPr>
              <a:t>Mathematically the </a:t>
            </a:r>
            <a:r>
              <a:rPr lang="en-US" sz="800" b="1" smtClean="0">
                <a:solidFill>
                  <a:srgbClr val="002060"/>
                </a:solidFill>
                <a:latin typeface="Arial" charset="0"/>
                <a:cs typeface="Arial" charset="0"/>
              </a:rPr>
              <a:t>declared income</a:t>
            </a:r>
            <a:r>
              <a:rPr lang="en-US" sz="800" smtClean="0">
                <a:solidFill>
                  <a:srgbClr val="002060"/>
                </a:solidFill>
                <a:latin typeface="Arial" charset="0"/>
                <a:cs typeface="Arial" charset="0"/>
              </a:rPr>
              <a:t> is formulated as following: </a:t>
            </a:r>
            <a:r>
              <a:rPr lang="en-US" sz="800" b="1" smtClean="0">
                <a:solidFill>
                  <a:srgbClr val="002060"/>
                </a:solidFill>
                <a:latin typeface="Arial" charset="0"/>
                <a:cs typeface="Arial" charset="0"/>
              </a:rPr>
              <a:t>Yd = F (I, t, p, f).</a:t>
            </a:r>
          </a:p>
          <a:p>
            <a:pPr algn="just" eaLnBrk="1" hangingPunct="1">
              <a:buFontTx/>
              <a:buChar char="•"/>
            </a:pPr>
            <a:endParaRPr lang="en-US" sz="800" b="1" smtClean="0">
              <a:solidFill>
                <a:srgbClr val="002060"/>
              </a:solidFill>
              <a:latin typeface="Arial" charset="0"/>
              <a:cs typeface="Arial" charset="0"/>
            </a:endParaRPr>
          </a:p>
          <a:p>
            <a:pPr algn="just" eaLnBrk="1" hangingPunct="1">
              <a:buFontTx/>
              <a:buChar char="•"/>
            </a:pPr>
            <a:r>
              <a:rPr lang="en-US" sz="800" smtClean="0">
                <a:solidFill>
                  <a:srgbClr val="002060"/>
                </a:solidFill>
                <a:latin typeface="Arial" charset="0"/>
                <a:cs typeface="Arial" charset="0"/>
              </a:rPr>
              <a:t>The person declares income to the tax authorities (Yd) of which the size is a function of the following variables: real income (I), taxation rate (t), tax fine or penalty (f) in the case of a tax audit and the likelihood of detection by the tax authorities (p). The target is the maximization of utility E(u) of the taxpayer.</a:t>
            </a:r>
          </a:p>
          <a:p>
            <a:pPr algn="just" eaLnBrk="1" hangingPunct="1">
              <a:buFontTx/>
              <a:buChar char="•"/>
            </a:pPr>
            <a:endParaRPr lang="en-US" sz="800" b="1" smtClean="0">
              <a:solidFill>
                <a:srgbClr val="002060"/>
              </a:solidFill>
              <a:latin typeface="Arial" charset="0"/>
              <a:cs typeface="Arial" charset="0"/>
            </a:endParaRPr>
          </a:p>
          <a:p>
            <a:pPr eaLnBrk="1" hangingPunct="1"/>
            <a:endParaRPr lang="en-US" smtClean="0"/>
          </a:p>
        </p:txBody>
      </p:sp>
      <p:sp>
        <p:nvSpPr>
          <p:cNvPr id="153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7C8CDF-9551-44B2-A2AC-2045CEA3867F}" type="slidenum">
              <a:rPr lang="el-GR"/>
              <a:pPr fontAlgn="base">
                <a:spcBef>
                  <a:spcPct val="0"/>
                </a:spcBef>
                <a:spcAft>
                  <a:spcPct val="0"/>
                </a:spcAft>
                <a:defRPr/>
              </a:pPr>
              <a:t>14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r>
              <a:rPr lang="en-US" sz="700" smtClean="0">
                <a:solidFill>
                  <a:srgbClr val="005392"/>
                </a:solidFill>
                <a:latin typeface="Arial" charset="0"/>
                <a:cs typeface="Arial" charset="0"/>
              </a:rPr>
              <a:t>… </a:t>
            </a:r>
            <a:r>
              <a:rPr lang="en-US" sz="800" smtClean="0">
                <a:solidFill>
                  <a:srgbClr val="005392"/>
                </a:solidFill>
                <a:latin typeface="Arial" charset="0"/>
                <a:cs typeface="Arial" charset="0"/>
              </a:rPr>
              <a:t>Understanding the problem of tax compliance or tax evasion is a much more complex process and requires the </a:t>
            </a:r>
            <a:r>
              <a:rPr lang="en-US" sz="800" b="1" smtClean="0">
                <a:solidFill>
                  <a:srgbClr val="005392"/>
                </a:solidFill>
                <a:latin typeface="Arial" charset="0"/>
                <a:cs typeface="Arial" charset="0"/>
              </a:rPr>
              <a:t>assistance of other sciences</a:t>
            </a:r>
            <a:r>
              <a:rPr lang="en-US" sz="800" smtClean="0">
                <a:solidFill>
                  <a:srgbClr val="005392"/>
                </a:solidFill>
                <a:latin typeface="Arial" charset="0"/>
                <a:cs typeface="Arial" charset="0"/>
              </a:rPr>
              <a:t>, such as </a:t>
            </a:r>
            <a:r>
              <a:rPr lang="en-US" sz="800" b="1" smtClean="0">
                <a:solidFill>
                  <a:srgbClr val="005392"/>
                </a:solidFill>
                <a:latin typeface="Arial" charset="0"/>
                <a:cs typeface="Arial" charset="0"/>
              </a:rPr>
              <a:t>sociology</a:t>
            </a:r>
            <a:r>
              <a:rPr lang="en-US" sz="800" smtClean="0">
                <a:solidFill>
                  <a:srgbClr val="005392"/>
                </a:solidFill>
                <a:latin typeface="Arial" charset="0"/>
                <a:cs typeface="Arial" charset="0"/>
              </a:rPr>
              <a:t>, </a:t>
            </a:r>
            <a:r>
              <a:rPr lang="en-US" sz="800" b="1" smtClean="0">
                <a:solidFill>
                  <a:srgbClr val="005392"/>
                </a:solidFill>
                <a:latin typeface="Arial" charset="0"/>
                <a:cs typeface="Arial" charset="0"/>
              </a:rPr>
              <a:t>social psychology</a:t>
            </a:r>
            <a:r>
              <a:rPr lang="en-US" sz="800" smtClean="0">
                <a:solidFill>
                  <a:srgbClr val="005392"/>
                </a:solidFill>
                <a:latin typeface="Arial" charset="0"/>
                <a:cs typeface="Arial" charset="0"/>
              </a:rPr>
              <a:t> and </a:t>
            </a:r>
            <a:r>
              <a:rPr lang="en-US" sz="800" b="1" smtClean="0">
                <a:solidFill>
                  <a:srgbClr val="005392"/>
                </a:solidFill>
                <a:latin typeface="Arial" charset="0"/>
                <a:cs typeface="Arial" charset="0"/>
              </a:rPr>
              <a:t>political science</a:t>
            </a:r>
            <a:r>
              <a:rPr lang="en-US" sz="800" smtClean="0">
                <a:solidFill>
                  <a:srgbClr val="005392"/>
                </a:solidFill>
                <a:latin typeface="Arial" charset="0"/>
                <a:cs typeface="Arial" charset="0"/>
              </a:rPr>
              <a:t>. Furthermore, it requires explicit knowledge of the workings of the </a:t>
            </a:r>
            <a:r>
              <a:rPr lang="en-US" sz="800" b="1" smtClean="0">
                <a:solidFill>
                  <a:srgbClr val="005392"/>
                </a:solidFill>
                <a:latin typeface="Arial" charset="0"/>
                <a:cs typeface="Arial" charset="0"/>
              </a:rPr>
              <a:t>political and social system</a:t>
            </a:r>
            <a:r>
              <a:rPr lang="en-US" sz="800" smtClean="0">
                <a:solidFill>
                  <a:srgbClr val="005392"/>
                </a:solidFill>
                <a:latin typeface="Arial" charset="0"/>
                <a:cs typeface="Arial" charset="0"/>
              </a:rPr>
              <a:t> as well as the </a:t>
            </a:r>
            <a:r>
              <a:rPr lang="en-US" sz="800" b="1" smtClean="0">
                <a:solidFill>
                  <a:srgbClr val="005392"/>
                </a:solidFill>
                <a:latin typeface="Arial" charset="0"/>
                <a:cs typeface="Arial" charset="0"/>
              </a:rPr>
              <a:t>functioning of the administrative mechanism of the country</a:t>
            </a:r>
            <a:r>
              <a:rPr lang="en-US" sz="800" smtClean="0">
                <a:solidFill>
                  <a:srgbClr val="005392"/>
                </a:solidFill>
                <a:latin typeface="Arial" charset="0"/>
                <a:cs typeface="Arial" charset="0"/>
              </a:rPr>
              <a:t> under research. </a:t>
            </a:r>
          </a:p>
          <a:p>
            <a:pPr algn="just" eaLnBrk="1" hangingPunct="1">
              <a:lnSpc>
                <a:spcPct val="90000"/>
              </a:lnSpc>
              <a:buFontTx/>
              <a:buChar char="•"/>
            </a:pPr>
            <a:endParaRPr lang="en-US" sz="700" smtClean="0">
              <a:solidFill>
                <a:srgbClr val="005392"/>
              </a:solidFill>
              <a:latin typeface="Arial" charset="0"/>
              <a:cs typeface="Arial" charset="0"/>
            </a:endParaRPr>
          </a:p>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35E1E305-62E2-4FDE-94AE-FCAE48644959}" type="slidenum">
              <a:rPr lang="el-GR" sz="1200" b="0">
                <a:solidFill>
                  <a:schemeClr val="tx1"/>
                </a:solidFill>
                <a:latin typeface="+mn-lt"/>
                <a:cs typeface="+mn-cs"/>
              </a:rPr>
              <a:pPr algn="r" fontAlgn="auto">
                <a:spcBef>
                  <a:spcPts val="0"/>
                </a:spcBef>
                <a:spcAft>
                  <a:spcPts val="0"/>
                </a:spcAft>
                <a:defRPr/>
              </a:pPr>
              <a:t>3</a:t>
            </a:fld>
            <a:endParaRPr lang="el-GR" sz="1200" b="0">
              <a:solidFill>
                <a:schemeClr val="tx1"/>
              </a:solidFill>
              <a:latin typeface="+mn-lt"/>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DE0459A4-C29D-48D4-A629-A51B26FF8F4F}" type="slidenum">
              <a:rPr lang="el-GR" sz="1200" b="0">
                <a:solidFill>
                  <a:schemeClr val="tx1"/>
                </a:solidFill>
                <a:latin typeface="+mn-lt"/>
                <a:cs typeface="+mn-cs"/>
              </a:rPr>
              <a:pPr algn="r" fontAlgn="auto">
                <a:spcBef>
                  <a:spcPts val="0"/>
                </a:spcBef>
                <a:spcAft>
                  <a:spcPts val="0"/>
                </a:spcAft>
                <a:defRPr/>
              </a:pPr>
              <a:t>4</a:t>
            </a:fld>
            <a:endParaRPr lang="el-GR" sz="1200" b="0">
              <a:solidFill>
                <a:schemeClr val="tx1"/>
              </a:solidFill>
              <a:latin typeface="+mn-lt"/>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338E0587-1F5F-49E7-8390-37DAF9DE66C6}" type="slidenum">
              <a:rPr lang="el-GR" sz="1200" b="0">
                <a:solidFill>
                  <a:schemeClr val="tx1"/>
                </a:solidFill>
                <a:latin typeface="+mn-lt"/>
                <a:cs typeface="+mn-cs"/>
              </a:rPr>
              <a:pPr algn="r" fontAlgn="auto">
                <a:spcBef>
                  <a:spcPts val="0"/>
                </a:spcBef>
                <a:spcAft>
                  <a:spcPts val="0"/>
                </a:spcAft>
                <a:defRPr/>
              </a:pPr>
              <a:t>6</a:t>
            </a:fld>
            <a:endParaRPr lang="el-GR" sz="1200" b="0">
              <a:solidFill>
                <a:schemeClr val="tx1"/>
              </a:solidFill>
              <a:latin typeface="+mn-lt"/>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9CFB93B6-E7A0-4799-9D8D-5AAD8047DC9A}" type="slidenum">
              <a:rPr lang="el-GR" sz="1200" b="0">
                <a:solidFill>
                  <a:schemeClr val="tx1"/>
                </a:solidFill>
                <a:latin typeface="+mn-lt"/>
                <a:cs typeface="+mn-cs"/>
              </a:rPr>
              <a:pPr algn="r" fontAlgn="auto">
                <a:spcBef>
                  <a:spcPts val="0"/>
                </a:spcBef>
                <a:spcAft>
                  <a:spcPts val="0"/>
                </a:spcAft>
                <a:defRPr/>
              </a:pPr>
              <a:t>7</a:t>
            </a:fld>
            <a:endParaRPr lang="el-GR" sz="1200" b="0">
              <a:solidFill>
                <a:schemeClr val="tx1"/>
              </a:solidFill>
              <a:latin typeface="+mn-lt"/>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DE37B363-9449-450C-A16E-8D059A0A3488}" type="slidenum">
              <a:rPr lang="el-GR" sz="1200" b="0">
                <a:solidFill>
                  <a:schemeClr val="tx1"/>
                </a:solidFill>
                <a:latin typeface="+mn-lt"/>
                <a:cs typeface="+mn-cs"/>
              </a:rPr>
              <a:pPr algn="r" fontAlgn="auto">
                <a:spcBef>
                  <a:spcPts val="0"/>
                </a:spcBef>
                <a:spcAft>
                  <a:spcPts val="0"/>
                </a:spcAft>
                <a:defRPr/>
              </a:pPr>
              <a:t>8</a:t>
            </a:fld>
            <a:endParaRPr lang="el-GR" sz="1200" b="0">
              <a:solidFill>
                <a:schemeClr val="tx1"/>
              </a:solidFill>
              <a:latin typeface="+mn-lt"/>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numCol="1" anchor="t" anchorCtr="0" compatLnSpc="1">
            <a:prstTxWarp prst="textNoShape">
              <a:avLst/>
            </a:prstTxWarp>
          </a:bodyPr>
          <a:lstStyle/>
          <a:p>
            <a:pPr algn="just" eaLnBrk="1" hangingPunct="1">
              <a:lnSpc>
                <a:spcPct val="90000"/>
              </a:lnSpc>
              <a:buFontTx/>
              <a:buChar char="•"/>
            </a:pPr>
            <a:endParaRPr lang="en-US" sz="700" smtClean="0">
              <a:solidFill>
                <a:srgbClr val="005392"/>
              </a:solidFill>
              <a:latin typeface="Arial" charset="0"/>
              <a:cs typeface="Arial" charset="0"/>
            </a:endParaRPr>
          </a:p>
        </p:txBody>
      </p:sp>
      <p:sp>
        <p:nvSpPr>
          <p:cNvPr id="4" name="Slide Number Placeholder 3"/>
          <p:cNvSpPr txBox="1">
            <a:spLocks noGrp="1"/>
          </p:cNvSpPr>
          <p:nvPr/>
        </p:nvSpPr>
        <p:spPr>
          <a:xfrm>
            <a:off x="3849688" y="9378950"/>
            <a:ext cx="2946400" cy="493713"/>
          </a:xfrm>
          <a:prstGeom prst="rect">
            <a:avLst/>
          </a:prstGeom>
          <a:noFill/>
        </p:spPr>
        <p:txBody>
          <a:bodyPr anchor="b"/>
          <a:lstStyle/>
          <a:p>
            <a:pPr algn="r" fontAlgn="auto">
              <a:spcBef>
                <a:spcPts val="0"/>
              </a:spcBef>
              <a:spcAft>
                <a:spcPts val="0"/>
              </a:spcAft>
              <a:defRPr/>
            </a:pPr>
            <a:fld id="{B80F76C5-3734-4BD3-B453-EB70DDE78F2E}" type="slidenum">
              <a:rPr lang="el-GR" sz="1200" b="0">
                <a:solidFill>
                  <a:schemeClr val="tx1"/>
                </a:solidFill>
                <a:latin typeface="+mn-lt"/>
                <a:cs typeface="+mn-cs"/>
              </a:rPr>
              <a:pPr algn="r" fontAlgn="auto">
                <a:spcBef>
                  <a:spcPts val="0"/>
                </a:spcBef>
                <a:spcAft>
                  <a:spcPts val="0"/>
                </a:spcAft>
                <a:defRPr/>
              </a:pPr>
              <a:t>9</a:t>
            </a:fld>
            <a:endParaRPr lang="el-GR" sz="1200" b="0">
              <a:solidFill>
                <a:schemeClr val="tx1"/>
              </a:solidFill>
              <a:latin typeface="+mn-lt"/>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78C9718B-439B-4156-A92A-9A137E0EAFDC}" type="slidenum">
              <a:rPr lang="el-GR" sz="1200" b="0">
                <a:solidFill>
                  <a:schemeClr val="tx1"/>
                </a:solidFill>
                <a:latin typeface="+mn-lt"/>
                <a:cs typeface="+mn-cs"/>
              </a:rPr>
              <a:pPr algn="r">
                <a:defRPr/>
              </a:pPr>
              <a:t>10</a:t>
            </a:fld>
            <a:endParaRPr lang="el-GR" sz="1200" b="0">
              <a:solidFill>
                <a:schemeClr val="tx1"/>
              </a:solidFill>
              <a:latin typeface="+mn-lt"/>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p:spPr>
      </p:sp>
      <p:sp>
        <p:nvSpPr>
          <p:cNvPr id="4915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15364" name="Slide Number Placeholder 3"/>
          <p:cNvSpPr txBox="1">
            <a:spLocks noGrp="1"/>
          </p:cNvSpPr>
          <p:nvPr/>
        </p:nvSpPr>
        <p:spPr bwMode="auto">
          <a:xfrm>
            <a:off x="3849688" y="9378950"/>
            <a:ext cx="2946400" cy="493713"/>
          </a:xfrm>
          <a:prstGeom prst="rect">
            <a:avLst/>
          </a:prstGeom>
          <a:noFill/>
          <a:ln>
            <a:miter lim="800000"/>
            <a:headEnd/>
            <a:tailEnd/>
          </a:ln>
        </p:spPr>
        <p:txBody>
          <a:bodyPr anchor="b"/>
          <a:lstStyle/>
          <a:p>
            <a:pPr algn="r">
              <a:defRPr/>
            </a:pPr>
            <a:fld id="{67F05B21-CEBF-4C04-A517-3F41A9E41761}" type="slidenum">
              <a:rPr lang="el-GR" sz="1200" b="0">
                <a:solidFill>
                  <a:schemeClr val="tx1"/>
                </a:solidFill>
                <a:latin typeface="+mn-lt"/>
                <a:cs typeface="+mn-cs"/>
              </a:rPr>
              <a:pPr algn="r">
                <a:defRPr/>
              </a:pPr>
              <a:t>11</a:t>
            </a:fld>
            <a:endParaRPr lang="el-GR" sz="1200" b="0">
              <a:solidFill>
                <a:schemeClr val="tx1"/>
              </a:solidFill>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bg-BG"/>
          </a:p>
        </p:txBody>
      </p:sp>
      <p:sp>
        <p:nvSpPr>
          <p:cNvPr id="4" name="Date Placeholder 3"/>
          <p:cNvSpPr>
            <a:spLocks noGrp="1"/>
          </p:cNvSpPr>
          <p:nvPr>
            <p:ph type="dt" sz="half" idx="10"/>
          </p:nvPr>
        </p:nvSpPr>
        <p:spPr/>
        <p:txBody>
          <a:bodyPr/>
          <a:lstStyle>
            <a:lvl1pPr>
              <a:defRPr/>
            </a:lvl1pPr>
          </a:lstStyle>
          <a:p>
            <a:pPr>
              <a:defRPr/>
            </a:pPr>
            <a:fld id="{DE2BB1D2-7A60-4089-8DFC-8BE2E780BF65}"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5296CE1-C573-4B3B-AD47-5DD1AF003A77}"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E1E3B076-BD2E-4B0C-BD2D-78E7D8DD2307}"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823B2B4-CC45-4B14-9304-F611A789C05A}"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DA2CFD56-E1E8-4B98-A1C3-8B4DE496B1B6}"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0A41081-4BC1-4E2B-BC0C-92DE8687582F}"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3823CE92-0913-4F2D-9054-570B39C9E1FF}"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CA16CD35-9DE0-4B80-9D08-6EA843B405C2}" type="slidenum">
              <a:rPr lang="el-GR"/>
              <a:pPr>
                <a:defRPr/>
              </a:pPr>
              <a:t>‹#›</a:t>
            </a:fld>
            <a:endParaRPr lang="el-G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103D4342-1105-420F-9FFB-893105023F86}"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5701BDF-1570-41DD-892A-D7C4729E275E}" type="slidenum">
              <a:rPr lang="el-GR"/>
              <a:pPr>
                <a:defRPr/>
              </a:pPr>
              <a:t>‹#›</a:t>
            </a:fld>
            <a:endParaRPr lang="el-G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F54DCD9-243B-4FC4-8259-9950E32F3F9D}"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F95F992A-6BB7-4E58-B9A6-464AF2ABA862}" type="slidenum">
              <a:rPr lang="el-GR"/>
              <a:pPr>
                <a:defRPr/>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3"/>
          <p:cNvSpPr>
            <a:spLocks noGrp="1"/>
          </p:cNvSpPr>
          <p:nvPr>
            <p:ph type="dt" sz="half" idx="10"/>
          </p:nvPr>
        </p:nvSpPr>
        <p:spPr/>
        <p:txBody>
          <a:bodyPr/>
          <a:lstStyle>
            <a:lvl1pPr>
              <a:defRPr/>
            </a:lvl1pPr>
          </a:lstStyle>
          <a:p>
            <a:pPr>
              <a:defRPr/>
            </a:pPr>
            <a:fld id="{0B191DF8-8E65-4AF5-9F7B-41E32E62F57A}"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996A28A1-F285-463A-9F5D-AB9C7188EE86}" type="slidenum">
              <a:rPr lang="el-GR"/>
              <a:pPr>
                <a:defRPr/>
              </a:pPr>
              <a:t>‹#›</a:t>
            </a:fld>
            <a:endParaRPr lang="el-G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3"/>
          <p:cNvSpPr>
            <a:spLocks noGrp="1"/>
          </p:cNvSpPr>
          <p:nvPr>
            <p:ph type="dt" sz="half" idx="10"/>
          </p:nvPr>
        </p:nvSpPr>
        <p:spPr/>
        <p:txBody>
          <a:bodyPr/>
          <a:lstStyle>
            <a:lvl1pPr>
              <a:defRPr/>
            </a:lvl1pPr>
          </a:lstStyle>
          <a:p>
            <a:pPr>
              <a:defRPr/>
            </a:pPr>
            <a:fld id="{86ADB5CA-3F8A-46AA-9525-07DE0EE95DEA}" type="datetime1">
              <a:rPr lang="el-GR"/>
              <a:pPr>
                <a:defRPr/>
              </a:pPr>
              <a:t>25/1/2016</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92DD500F-2A16-41CD-9851-3C0F096BFF48}" type="slidenum">
              <a:rPr lang="el-GR"/>
              <a:pPr>
                <a:defRPr/>
              </a:pPr>
              <a:t>‹#›</a:t>
            </a:fld>
            <a:endParaRPr lang="el-G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3"/>
          <p:cNvSpPr>
            <a:spLocks noGrp="1"/>
          </p:cNvSpPr>
          <p:nvPr>
            <p:ph type="dt" sz="half" idx="10"/>
          </p:nvPr>
        </p:nvSpPr>
        <p:spPr/>
        <p:txBody>
          <a:bodyPr/>
          <a:lstStyle>
            <a:lvl1pPr>
              <a:defRPr/>
            </a:lvl1pPr>
          </a:lstStyle>
          <a:p>
            <a:pPr>
              <a:defRPr/>
            </a:pPr>
            <a:fld id="{73F4486A-1799-4588-B901-317035BE6DCE}" type="datetime1">
              <a:rPr lang="el-GR"/>
              <a:pPr>
                <a:defRPr/>
              </a:pPr>
              <a:t>25/1/2016</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A98A9F16-BC5A-480A-99F4-33BDB087335C}" type="slidenum">
              <a:rPr lang="el-GR"/>
              <a:pPr>
                <a:defRPr/>
              </a:pPr>
              <a:t>‹#›</a:t>
            </a:fld>
            <a:endParaRPr lang="el-G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AC5B319-6D2A-4FB0-B117-4196465FABF3}" type="datetime1">
              <a:rPr lang="el-GR"/>
              <a:pPr>
                <a:defRPr/>
              </a:pPr>
              <a:t>25/1/2016</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43959E6C-C6B1-4860-807C-784CA6D10237}" type="slidenum">
              <a:rPr lang="el-GR"/>
              <a:pPr>
                <a:defRPr/>
              </a:pPr>
              <a:t>‹#›</a:t>
            </a:fld>
            <a:endParaRPr lang="el-G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3060E9-BDDC-41F1-8902-9572848DCCF5}"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AF07A83E-F596-450F-A7E7-00F7E4EA773D}"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Date Placeholder 3"/>
          <p:cNvSpPr>
            <a:spLocks noGrp="1"/>
          </p:cNvSpPr>
          <p:nvPr>
            <p:ph type="dt" sz="half" idx="10"/>
          </p:nvPr>
        </p:nvSpPr>
        <p:spPr/>
        <p:txBody>
          <a:bodyPr/>
          <a:lstStyle>
            <a:lvl1pPr>
              <a:defRPr/>
            </a:lvl1pPr>
          </a:lstStyle>
          <a:p>
            <a:pPr>
              <a:defRPr/>
            </a:pPr>
            <a:fld id="{6FE17A46-83B2-4CDB-B0E9-7FE79402CB44}"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F9245CC-AE00-47C5-8788-162415BA8183}" type="slidenum">
              <a:rPr lang="el-GR"/>
              <a:pPr>
                <a:defRPr/>
              </a:pPr>
              <a:t>‹#›</a:t>
            </a:fld>
            <a:endParaRPr lang="el-G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94F7E99E-869B-417B-A9F5-72F1522A8DDA}"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615BA661-8481-4A61-BC94-9C5CD8BC373D}" type="slidenum">
              <a:rPr lang="el-GR"/>
              <a:pPr>
                <a:defRPr/>
              </a:pPr>
              <a:t>‹#›</a:t>
            </a:fld>
            <a:endParaRPr lang="el-G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AA9DDCFF-B64A-4096-9A33-3A3E64445D5C}"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752C2A96-FD21-41D5-9F38-50ED0CB78B64}" type="slidenum">
              <a:rPr lang="el-GR"/>
              <a:pPr>
                <a:defRPr/>
              </a:pPr>
              <a:t>‹#›</a:t>
            </a:fld>
            <a:endParaRPr lang="el-G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lvl1pPr>
              <a:defRPr/>
            </a:lvl1pPr>
          </a:lstStyle>
          <a:p>
            <a:pPr>
              <a:defRPr/>
            </a:pPr>
            <a:fld id="{D280C317-423F-4FC8-A3DA-4CB6E2A42F8C}"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A688F6CA-C67E-4C7E-A150-48D23DAD9ED3}"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2131BBD-60AF-4ADF-ADEF-579600D575A8}" type="datetime1">
              <a:rPr lang="el-GR"/>
              <a:pPr>
                <a:defRPr/>
              </a:pPr>
              <a:t>25/1/2016</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55F4A7E-4CDC-4CFA-B93B-A3B5C320E9CE}"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Date Placeholder 3"/>
          <p:cNvSpPr>
            <a:spLocks noGrp="1"/>
          </p:cNvSpPr>
          <p:nvPr>
            <p:ph type="dt" sz="half" idx="10"/>
          </p:nvPr>
        </p:nvSpPr>
        <p:spPr/>
        <p:txBody>
          <a:bodyPr/>
          <a:lstStyle>
            <a:lvl1pPr>
              <a:defRPr/>
            </a:lvl1pPr>
          </a:lstStyle>
          <a:p>
            <a:pPr>
              <a:defRPr/>
            </a:pPr>
            <a:fld id="{524546E7-E25E-4FED-9D81-7EBCA4B46274}"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EBF35B5E-AFED-4501-BFE2-0C320602486B}"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7" name="Date Placeholder 3"/>
          <p:cNvSpPr>
            <a:spLocks noGrp="1"/>
          </p:cNvSpPr>
          <p:nvPr>
            <p:ph type="dt" sz="half" idx="10"/>
          </p:nvPr>
        </p:nvSpPr>
        <p:spPr/>
        <p:txBody>
          <a:bodyPr/>
          <a:lstStyle>
            <a:lvl1pPr>
              <a:defRPr/>
            </a:lvl1pPr>
          </a:lstStyle>
          <a:p>
            <a:pPr>
              <a:defRPr/>
            </a:pPr>
            <a:fld id="{5F20C250-641A-41B1-AEFB-8F4EEA12F55A}" type="datetime1">
              <a:rPr lang="el-GR"/>
              <a:pPr>
                <a:defRPr/>
              </a:pPr>
              <a:t>25/1/2016</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15781125-5E0E-45DD-8D49-DBCE585F32A5}"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Date Placeholder 3"/>
          <p:cNvSpPr>
            <a:spLocks noGrp="1"/>
          </p:cNvSpPr>
          <p:nvPr>
            <p:ph type="dt" sz="half" idx="10"/>
          </p:nvPr>
        </p:nvSpPr>
        <p:spPr/>
        <p:txBody>
          <a:bodyPr/>
          <a:lstStyle>
            <a:lvl1pPr>
              <a:defRPr/>
            </a:lvl1pPr>
          </a:lstStyle>
          <a:p>
            <a:pPr>
              <a:defRPr/>
            </a:pPr>
            <a:fld id="{EAE759EF-FA41-4ADA-A92B-8E8991145DC1}" type="datetime1">
              <a:rPr lang="el-GR"/>
              <a:pPr>
                <a:defRPr/>
              </a:pPr>
              <a:t>25/1/2016</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13060428-35DB-4238-8F92-C7A23ED3EA5C}"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425F1D2-B523-4ECD-82A9-D0D5CFCCCB5A}" type="datetime1">
              <a:rPr lang="el-GR"/>
              <a:pPr>
                <a:defRPr/>
              </a:pPr>
              <a:t>25/1/2016</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EDB754DD-B12D-44A6-951C-55C227CE4757}"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77F896-C372-49AE-8E0E-BB510D01967F}"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DF6383AB-6813-489E-AAE0-6AE982816CFC}"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4D9F26-5431-4F45-9D92-33FBCB51B236}" type="datetime1">
              <a:rPr lang="el-GR"/>
              <a:pPr>
                <a:defRPr/>
              </a:pPr>
              <a:t>25/1/2016</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FECB44F1-0935-4ACE-B360-DB77FEA72DD5}"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bg-B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0"/>
              </a:spcBef>
              <a:buFontTx/>
              <a:buNone/>
              <a:defRPr sz="1200" b="0">
                <a:solidFill>
                  <a:schemeClr val="tx1">
                    <a:tint val="75000"/>
                  </a:schemeClr>
                </a:solidFill>
              </a:defRPr>
            </a:lvl1pPr>
          </a:lstStyle>
          <a:p>
            <a:pPr>
              <a:defRPr/>
            </a:pPr>
            <a:fld id="{1FB8F141-9598-45F3-8338-A340068951D9}" type="datetime1">
              <a:rPr lang="el-GR"/>
              <a:pPr>
                <a:defRPr/>
              </a:pPr>
              <a:t>25/1/2016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0"/>
              </a:spcBef>
              <a:buFontTx/>
              <a:buNone/>
              <a:defRPr sz="1200" b="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0"/>
              </a:spcBef>
              <a:buFontTx/>
              <a:buNone/>
              <a:defRPr sz="1200" b="0">
                <a:solidFill>
                  <a:schemeClr val="tx1">
                    <a:tint val="75000"/>
                  </a:schemeClr>
                </a:solidFill>
              </a:defRPr>
            </a:lvl1pPr>
          </a:lstStyle>
          <a:p>
            <a:pPr>
              <a:defRPr/>
            </a:pPr>
            <a:fld id="{0857D226-21D1-4BA6-A77B-7D970FBBDC4E}"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bg-BG" smtClean="0"/>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spcBef>
                <a:spcPct val="0"/>
              </a:spcBef>
              <a:buFontTx/>
              <a:buNone/>
              <a:defRPr sz="1200" b="0">
                <a:solidFill>
                  <a:schemeClr val="tx1">
                    <a:tint val="75000"/>
                  </a:schemeClr>
                </a:solidFill>
              </a:defRPr>
            </a:lvl1pPr>
          </a:lstStyle>
          <a:p>
            <a:pPr>
              <a:defRPr/>
            </a:pPr>
            <a:fld id="{06A1A588-B9F1-4E36-958D-ACE0986F3B97}" type="datetime1">
              <a:rPr lang="el-GR"/>
              <a:pPr>
                <a:defRPr/>
              </a:pPr>
              <a:t>25/1/2016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spcBef>
                <a:spcPct val="0"/>
              </a:spcBef>
              <a:buFontTx/>
              <a:buNone/>
              <a:defRPr sz="1200" b="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spcBef>
                <a:spcPct val="0"/>
              </a:spcBef>
              <a:buFontTx/>
              <a:buNone/>
              <a:defRPr sz="1200" b="0">
                <a:solidFill>
                  <a:schemeClr val="tx1">
                    <a:tint val="75000"/>
                  </a:schemeClr>
                </a:solidFill>
              </a:defRPr>
            </a:lvl1pPr>
          </a:lstStyle>
          <a:p>
            <a:pPr>
              <a:defRPr/>
            </a:pPr>
            <a:fld id="{9D3CFF53-86DD-4A76-87DE-781B47350DCA}"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95" r:id="rId1"/>
    <p:sldLayoutId id="2147483694" r:id="rId2"/>
    <p:sldLayoutId id="2147483693" r:id="rId3"/>
    <p:sldLayoutId id="2147483692" r:id="rId4"/>
    <p:sldLayoutId id="2147483691" r:id="rId5"/>
    <p:sldLayoutId id="2147483690" r:id="rId6"/>
    <p:sldLayoutId id="2147483689" r:id="rId7"/>
    <p:sldLayoutId id="2147483688" r:id="rId8"/>
    <p:sldLayoutId id="2147483687" r:id="rId9"/>
    <p:sldLayoutId id="2147483686" r:id="rId10"/>
    <p:sldLayoutId id="2147483685" r:id="rId11"/>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Arial" charset="0"/>
        </a:defRPr>
      </a:lvl2pPr>
      <a:lvl3pPr algn="ctr" rtl="0" eaLnBrk="0" fontAlgn="base" hangingPunct="0">
        <a:spcBef>
          <a:spcPct val="0"/>
        </a:spcBef>
        <a:spcAft>
          <a:spcPct val="0"/>
        </a:spcAft>
        <a:defRPr sz="4400">
          <a:solidFill>
            <a:schemeClr val="tx1"/>
          </a:solidFill>
          <a:latin typeface="Calibri" pitchFamily="34" charset="0"/>
          <a:cs typeface="Arial" charset="0"/>
        </a:defRPr>
      </a:lvl3pPr>
      <a:lvl4pPr algn="ctr" rtl="0" eaLnBrk="0" fontAlgn="base" hangingPunct="0">
        <a:spcBef>
          <a:spcPct val="0"/>
        </a:spcBef>
        <a:spcAft>
          <a:spcPct val="0"/>
        </a:spcAft>
        <a:defRPr sz="4400">
          <a:solidFill>
            <a:schemeClr val="tx1"/>
          </a:solidFill>
          <a:latin typeface="Calibri" pitchFamily="34" charset="0"/>
          <a:cs typeface="Arial" charset="0"/>
        </a:defRPr>
      </a:lvl4pPr>
      <a:lvl5pPr algn="ctr" rtl="0" eaLnBrk="0" fontAlgn="base" hangingPunct="0">
        <a:spcBef>
          <a:spcPct val="0"/>
        </a:spcBef>
        <a:spcAft>
          <a:spcPct val="0"/>
        </a:spcAft>
        <a:defRPr sz="4400">
          <a:solidFill>
            <a:schemeClr val="tx1"/>
          </a:solidFill>
          <a:latin typeface="Calibri" pitchFamily="34" charset="0"/>
          <a:cs typeface="Arial" charset="0"/>
        </a:defRPr>
      </a:lvl5pPr>
      <a:lvl6pPr marL="457200" algn="ctr" rtl="0" fontAlgn="base">
        <a:spcBef>
          <a:spcPct val="0"/>
        </a:spcBef>
        <a:spcAft>
          <a:spcPct val="0"/>
        </a:spcAft>
        <a:defRPr sz="4400">
          <a:solidFill>
            <a:schemeClr val="tx1"/>
          </a:solidFill>
          <a:latin typeface="Calibri" pitchFamily="34" charset="0"/>
          <a:cs typeface="Arial" charset="0"/>
        </a:defRPr>
      </a:lvl6pPr>
      <a:lvl7pPr marL="914400" algn="ctr" rtl="0" fontAlgn="base">
        <a:spcBef>
          <a:spcPct val="0"/>
        </a:spcBef>
        <a:spcAft>
          <a:spcPct val="0"/>
        </a:spcAft>
        <a:defRPr sz="4400">
          <a:solidFill>
            <a:schemeClr val="tx1"/>
          </a:solidFill>
          <a:latin typeface="Calibri" pitchFamily="34" charset="0"/>
          <a:cs typeface="Arial" charset="0"/>
        </a:defRPr>
      </a:lvl7pPr>
      <a:lvl8pPr marL="1371600" algn="ctr" rtl="0" fontAlgn="base">
        <a:spcBef>
          <a:spcPct val="0"/>
        </a:spcBef>
        <a:spcAft>
          <a:spcPct val="0"/>
        </a:spcAft>
        <a:defRPr sz="4400">
          <a:solidFill>
            <a:schemeClr val="tx1"/>
          </a:solidFill>
          <a:latin typeface="Calibri" pitchFamily="34" charset="0"/>
          <a:cs typeface="Arial" charset="0"/>
        </a:defRPr>
      </a:lvl8pPr>
      <a:lvl9pPr marL="1828800" algn="ctr" rtl="0" fontAlgn="base">
        <a:spcBef>
          <a:spcPct val="0"/>
        </a:spcBef>
        <a:spcAft>
          <a:spcPct val="0"/>
        </a:spcAft>
        <a:defRPr sz="4400">
          <a:solidFill>
            <a:schemeClr val="tx1"/>
          </a:solidFill>
          <a:latin typeface="Calibri" pitchFamily="34" charset="0"/>
          <a:cs typeface="Arial" charset="0"/>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cs typeface="+mn-cs"/>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cs typeface="+mn-cs"/>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cs typeface="+mn-cs"/>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cs typeface="+mn-cs"/>
        </a:defRPr>
      </a:lvl5pPr>
      <a:lvl6pPr marL="2514600" indent="-228600" algn="l" rtl="0" fontAlgn="base">
        <a:spcBef>
          <a:spcPct val="20000"/>
        </a:spcBef>
        <a:spcAft>
          <a:spcPct val="0"/>
        </a:spcAft>
        <a:buFont typeface="Arial" charset="0"/>
        <a:buChar char="»"/>
        <a:defRPr sz="2000">
          <a:solidFill>
            <a:schemeClr val="tx1"/>
          </a:solidFill>
          <a:latin typeface="+mn-lt"/>
          <a:cs typeface="+mn-cs"/>
        </a:defRPr>
      </a:lvl6pPr>
      <a:lvl7pPr marL="2971800" indent="-228600" algn="l" rtl="0" fontAlgn="base">
        <a:spcBef>
          <a:spcPct val="20000"/>
        </a:spcBef>
        <a:spcAft>
          <a:spcPct val="0"/>
        </a:spcAft>
        <a:buFont typeface="Arial" charset="0"/>
        <a:buChar char="»"/>
        <a:defRPr sz="2000">
          <a:solidFill>
            <a:schemeClr val="tx1"/>
          </a:solidFill>
          <a:latin typeface="+mn-lt"/>
          <a:cs typeface="+mn-cs"/>
        </a:defRPr>
      </a:lvl7pPr>
      <a:lvl8pPr marL="3429000" indent="-228600" algn="l" rtl="0" fontAlgn="base">
        <a:spcBef>
          <a:spcPct val="20000"/>
        </a:spcBef>
        <a:spcAft>
          <a:spcPct val="0"/>
        </a:spcAft>
        <a:buFont typeface="Arial" charset="0"/>
        <a:buChar char="»"/>
        <a:defRPr sz="2000">
          <a:solidFill>
            <a:schemeClr val="tx1"/>
          </a:solidFill>
          <a:latin typeface="+mn-lt"/>
          <a:cs typeface="+mn-cs"/>
        </a:defRPr>
      </a:lvl8pPr>
      <a:lvl9pPr marL="3886200" indent="-228600" algn="l" rtl="0" fontAlgn="base">
        <a:spcBef>
          <a:spcPct val="20000"/>
        </a:spcBef>
        <a:spcAft>
          <a:spcPct val="0"/>
        </a:spcAft>
        <a:buFont typeface="Arial" charset="0"/>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49" name="Content Placeholder 4"/>
          <p:cNvGrpSpPr>
            <a:grpSpLocks noGrp="1"/>
          </p:cNvGrpSpPr>
          <p:nvPr/>
        </p:nvGrpSpPr>
        <p:grpSpPr bwMode="auto">
          <a:xfrm>
            <a:off x="128588" y="201613"/>
            <a:ext cx="8886825" cy="6454775"/>
            <a:chOff x="81" y="127"/>
            <a:chExt cx="5598" cy="4066"/>
          </a:xfrm>
        </p:grpSpPr>
        <p:pic>
          <p:nvPicPr>
            <p:cNvPr id="27650" name="Content Placeholder 4"/>
            <p:cNvPicPr>
              <a:picLocks noChangeArrowheads="1"/>
            </p:cNvPicPr>
            <p:nvPr/>
          </p:nvPicPr>
          <p:blipFill>
            <a:blip r:embed="rId3"/>
            <a:srcRect/>
            <a:stretch>
              <a:fillRect/>
            </a:stretch>
          </p:blipFill>
          <p:spPr bwMode="auto">
            <a:xfrm>
              <a:off x="81" y="127"/>
              <a:ext cx="5598" cy="4066"/>
            </a:xfrm>
            <a:prstGeom prst="rect">
              <a:avLst/>
            </a:prstGeom>
            <a:noFill/>
            <a:ln w="9525">
              <a:noFill/>
              <a:miter lim="800000"/>
              <a:headEnd/>
              <a:tailEnd/>
            </a:ln>
          </p:spPr>
        </p:pic>
        <p:sp>
          <p:nvSpPr>
            <p:cNvPr id="27651" name="Text Box 2"/>
            <p:cNvSpPr txBox="1">
              <a:spLocks noChangeArrowheads="1"/>
            </p:cNvSpPr>
            <p:nvPr/>
          </p:nvSpPr>
          <p:spPr bwMode="auto">
            <a:xfrm>
              <a:off x="90" y="135"/>
              <a:ext cx="5580" cy="4050"/>
            </a:xfrm>
            <a:prstGeom prst="rect">
              <a:avLst/>
            </a:prstGeom>
            <a:gradFill rotWithShape="1">
              <a:gsLst>
                <a:gs pos="0">
                  <a:schemeClr val="accent2">
                    <a:alpha val="39998"/>
                  </a:schemeClr>
                </a:gs>
                <a:gs pos="100000">
                  <a:schemeClr val="bg2">
                    <a:alpha val="60001"/>
                  </a:schemeClr>
                </a:gs>
              </a:gsLst>
              <a:path path="shape">
                <a:fillToRect l="50000" t="50000" r="50000" b="50000"/>
              </a:path>
            </a:gradFill>
            <a:ln w="9525">
              <a:noFill/>
              <a:miter lim="800000"/>
              <a:headEnd/>
              <a:tailEnd/>
            </a:ln>
          </p:spPr>
          <p:txBody>
            <a:bodyPr/>
            <a:lstStyle/>
            <a:p>
              <a:pPr marL="342900" indent="-342900">
                <a:spcBef>
                  <a:spcPct val="20000"/>
                </a:spcBef>
                <a:buFont typeface="Arial" charset="0"/>
                <a:buNone/>
              </a:pPr>
              <a:endParaRPr lang="en-US" b="0"/>
            </a:p>
            <a:p>
              <a:pPr marL="342900" indent="-342900">
                <a:spcBef>
                  <a:spcPct val="20000"/>
                </a:spcBef>
                <a:buFont typeface="Arial" charset="0"/>
                <a:buNone/>
              </a:pPr>
              <a:endParaRPr lang="en-US" b="0"/>
            </a:p>
            <a:p>
              <a:pPr marL="342900" indent="-342900">
                <a:spcBef>
                  <a:spcPct val="20000"/>
                </a:spcBef>
                <a:buFont typeface="Arial" charset="0"/>
                <a:buNone/>
              </a:pPr>
              <a:endParaRPr lang="en-US" b="0"/>
            </a:p>
            <a:p>
              <a:pPr marL="342900" indent="-342900">
                <a:spcBef>
                  <a:spcPct val="20000"/>
                </a:spcBef>
                <a:buFont typeface="Arial" charset="0"/>
                <a:buNone/>
              </a:pPr>
              <a:endParaRPr lang="en-US" b="0"/>
            </a:p>
            <a:p>
              <a:pPr marL="342900" indent="-342900" algn="ctr">
                <a:spcBef>
                  <a:spcPct val="20000"/>
                </a:spcBef>
                <a:buFont typeface="Arial" charset="0"/>
                <a:buNone/>
              </a:pPr>
              <a:r>
                <a:rPr lang="en-US" sz="2600"/>
                <a:t>CORRUPTION AND POLITICAL INSTITUTIONS IN GREECE: PRELIMINARY SURVEY</a:t>
              </a:r>
              <a:br>
                <a:rPr lang="en-US" sz="2600"/>
              </a:br>
              <a:endParaRPr lang="en-US" sz="2600"/>
            </a:p>
            <a:p>
              <a:pPr marL="342900" indent="-342900" algn="ctr">
                <a:spcBef>
                  <a:spcPct val="20000"/>
                </a:spcBef>
                <a:buFont typeface="Arial" charset="0"/>
                <a:buNone/>
              </a:pPr>
              <a:endParaRPr lang="el-GR" sz="2600"/>
            </a:p>
            <a:p>
              <a:pPr marL="342900" indent="-342900" algn="ctr">
                <a:spcBef>
                  <a:spcPct val="20000"/>
                </a:spcBef>
                <a:buFont typeface="Arial" charset="0"/>
                <a:buNone/>
              </a:pPr>
              <a:r>
                <a:rPr lang="en-US" sz="2000"/>
                <a:t>C. Kafteranis, A. Bitzenis, P. Kontakos</a:t>
              </a:r>
            </a:p>
            <a:p>
              <a:pPr marL="342900" indent="-342900" algn="ctr">
                <a:spcBef>
                  <a:spcPct val="20000"/>
                </a:spcBef>
                <a:buFont typeface="Arial" charset="0"/>
                <a:buNone/>
              </a:pPr>
              <a:r>
                <a:rPr lang="en-US" sz="2000" b="0"/>
                <a:t>University of Macedonia, Thessaloniki, Greece</a:t>
              </a:r>
            </a:p>
            <a:p>
              <a:pPr marL="342900" indent="-342900" algn="ctr">
                <a:spcBef>
                  <a:spcPct val="20000"/>
                </a:spcBef>
                <a:buFont typeface="Arial" charset="0"/>
                <a:buNone/>
              </a:pPr>
              <a:endParaRPr lang="en-US" sz="2000" b="0"/>
            </a:p>
            <a:p>
              <a:pPr marL="342900" indent="-342900" algn="r">
                <a:spcBef>
                  <a:spcPct val="20000"/>
                </a:spcBef>
                <a:buFont typeface="Arial" charset="0"/>
                <a:buNone/>
              </a:pPr>
              <a:endParaRPr lang="en-US" b="0"/>
            </a:p>
            <a:p>
              <a:pPr marL="342900" indent="-342900" algn="r">
                <a:spcBef>
                  <a:spcPct val="20000"/>
                </a:spcBef>
                <a:buFont typeface="Arial" charset="0"/>
                <a:buNone/>
              </a:pPr>
              <a:endParaRPr lang="en-US" sz="600" b="0"/>
            </a:p>
            <a:p>
              <a:pPr marL="342900" indent="-342900" algn="r">
                <a:spcBef>
                  <a:spcPct val="20000"/>
                </a:spcBef>
                <a:buFont typeface="Arial" charset="0"/>
                <a:buNone/>
              </a:pPr>
              <a:r>
                <a:rPr lang="en-US" sz="1600" b="0"/>
                <a:t>Sunday, January 11, 8:30 AM-10:45 AM, Capri Room, </a:t>
              </a:r>
              <a:r>
                <a:rPr lang="it-IT" sz="1600" b="0"/>
                <a:t>Riviera Hotel, Las Vegas</a:t>
              </a:r>
              <a:r>
                <a:rPr lang="en-US" sz="1600" b="0"/>
                <a:t> </a:t>
              </a:r>
            </a:p>
            <a:p>
              <a:pPr marL="342900" indent="-342900" algn="r">
                <a:spcBef>
                  <a:spcPct val="20000"/>
                </a:spcBef>
                <a:buFont typeface="Arial" charset="0"/>
                <a:buNone/>
              </a:pPr>
              <a:r>
                <a:rPr lang="en-US" sz="1600" b="0"/>
                <a:t>Session [4]: Investing in Financial &amp; Human Assets, Peak-Load Pricing &amp; Monetary Aggregates</a:t>
              </a:r>
              <a:r>
                <a:rPr lang="en-US" b="0"/>
                <a:t> </a:t>
              </a:r>
            </a:p>
            <a:p>
              <a:pPr marL="342900" indent="-342900" algn="ctr">
                <a:spcBef>
                  <a:spcPct val="20000"/>
                </a:spcBef>
                <a:buFont typeface="Arial" charset="0"/>
                <a:buNone/>
              </a:pPr>
              <a:endParaRPr lang="en-US" sz="2000" b="0"/>
            </a:p>
            <a:p>
              <a:pPr marL="342900" indent="-342900" algn="ctr">
                <a:spcBef>
                  <a:spcPct val="20000"/>
                </a:spcBef>
                <a:buFont typeface="Arial" charset="0"/>
                <a:buNone/>
              </a:pPr>
              <a:r>
                <a:rPr lang="en-US" sz="2000" b="0"/>
                <a:t>25</a:t>
              </a:r>
              <a:r>
                <a:rPr lang="en-US" sz="2000" b="0" baseline="30000"/>
                <a:t>th</a:t>
              </a:r>
              <a:r>
                <a:rPr lang="en-US" sz="2000" b="0"/>
                <a:t> B&amp;ESI Conference  </a:t>
              </a:r>
              <a:r>
                <a:rPr lang="ar-SA" sz="2000" b="0"/>
                <a:t>201</a:t>
              </a:r>
              <a:r>
                <a:rPr lang="en-US" sz="2000" b="0"/>
                <a:t>5</a:t>
              </a:r>
            </a:p>
            <a:p>
              <a:pPr marL="342900" indent="-342900" algn="ctr">
                <a:spcBef>
                  <a:spcPct val="20000"/>
                </a:spcBef>
                <a:buFont typeface="Arial" charset="0"/>
                <a:buNone/>
              </a:pPr>
              <a:r>
                <a:rPr lang="en-US" sz="2000" b="0"/>
                <a:t>Las Vegas, USA, January 10-13, 2015</a:t>
              </a:r>
              <a:endParaRPr lang="el-GR" sz="2000" b="0"/>
            </a:p>
          </p:txBody>
        </p:sp>
      </p:grpSp>
      <p:pic>
        <p:nvPicPr>
          <p:cNvPr id="5" name="4 - Εικόνα"/>
          <p:cNvPicPr>
            <a:picLocks noChangeAspect="1" noChangeArrowheads="1"/>
          </p:cNvPicPr>
          <p:nvPr/>
        </p:nvPicPr>
        <p:blipFill>
          <a:blip r:embed="rId4" cstate="print"/>
          <a:srcRect/>
          <a:stretch>
            <a:fillRect/>
          </a:stretch>
        </p:blipFill>
        <p:spPr bwMode="auto">
          <a:xfrm>
            <a:off x="3286116" y="642918"/>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rPr>
              <a:t>4. Preliminary results from our questionnaire survey</a:t>
            </a:r>
            <a:endParaRPr lang="el-GR" sz="3000" smtClean="0">
              <a:solidFill>
                <a:srgbClr val="002060"/>
              </a:solidFill>
              <a:latin typeface="Arial" charset="0"/>
            </a:endParaRPr>
          </a:p>
        </p:txBody>
      </p:sp>
      <p:sp>
        <p:nvSpPr>
          <p:cNvPr id="44034" name="Content Placeholder 8"/>
          <p:cNvSpPr>
            <a:spLocks noGrp="1"/>
          </p:cNvSpPr>
          <p:nvPr>
            <p:ph idx="4294967295"/>
          </p:nvPr>
        </p:nvSpPr>
        <p:spPr>
          <a:xfrm>
            <a:off x="395288" y="1484313"/>
            <a:ext cx="8229600" cy="4757737"/>
          </a:xfrm>
        </p:spPr>
        <p:txBody>
          <a:bodyPr/>
          <a:lstStyle/>
          <a:p>
            <a:pPr marL="261938" indent="-261938" algn="just" defTabSz="620713" eaLnBrk="1" hangingPunct="1"/>
            <a:r>
              <a:rPr lang="en-US" sz="2000" smtClean="0">
                <a:solidFill>
                  <a:srgbClr val="002060"/>
                </a:solidFill>
                <a:latin typeface="Arial" charset="0"/>
              </a:rPr>
              <a:t>The preliminary results are based on a </a:t>
            </a:r>
            <a:r>
              <a:rPr lang="en-US" sz="2000" b="1" smtClean="0">
                <a:solidFill>
                  <a:srgbClr val="002060"/>
                </a:solidFill>
                <a:latin typeface="Arial" charset="0"/>
              </a:rPr>
              <a:t>questionnaire survey and</a:t>
            </a:r>
            <a:r>
              <a:rPr lang="en-US" sz="2000" smtClean="0">
                <a:solidFill>
                  <a:srgbClr val="002060"/>
                </a:solidFill>
                <a:latin typeface="Arial" charset="0"/>
              </a:rPr>
              <a:t> </a:t>
            </a:r>
            <a:r>
              <a:rPr lang="en-US" sz="2000" b="1" smtClean="0">
                <a:solidFill>
                  <a:srgbClr val="002060"/>
                </a:solidFill>
                <a:latin typeface="Arial" charset="0"/>
              </a:rPr>
              <a:t>structured interviews</a:t>
            </a:r>
            <a:r>
              <a:rPr lang="en-US" sz="2000" smtClean="0">
                <a:solidFill>
                  <a:srgbClr val="002060"/>
                </a:solidFill>
                <a:latin typeface="Arial" charset="0"/>
              </a:rPr>
              <a:t> performed with public officials in Greece in H2, 2014. </a:t>
            </a:r>
          </a:p>
          <a:p>
            <a:pPr marL="261938" indent="-261938" algn="just" defTabSz="620713" eaLnBrk="1" hangingPunct="1"/>
            <a:endParaRPr lang="en-US" sz="20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The </a:t>
            </a:r>
            <a:r>
              <a:rPr lang="en-US" sz="2000" b="1" smtClean="0">
                <a:solidFill>
                  <a:srgbClr val="002060"/>
                </a:solidFill>
                <a:latin typeface="Arial" charset="0"/>
              </a:rPr>
              <a:t>areas of questions addressed</a:t>
            </a:r>
            <a:r>
              <a:rPr lang="en-US" sz="2000" smtClean="0">
                <a:solidFill>
                  <a:srgbClr val="002060"/>
                </a:solidFill>
                <a:latin typeface="Arial" charset="0"/>
              </a:rPr>
              <a:t> to the participants have attempted to reveal the following aspects:</a:t>
            </a:r>
          </a:p>
          <a:p>
            <a:pPr marL="261938" indent="-261938" algn="just" defTabSz="620713" eaLnBrk="1" hangingPunct="1">
              <a:buFont typeface="Arial" charset="0"/>
              <a:buNone/>
            </a:pPr>
            <a:endParaRPr lang="en-US" sz="600" smtClean="0">
              <a:solidFill>
                <a:srgbClr val="002060"/>
              </a:solidFill>
              <a:latin typeface="Arial" charset="0"/>
            </a:endParaRPr>
          </a:p>
          <a:p>
            <a:pPr marL="261938" indent="-261938" algn="just" defTabSz="620713" eaLnBrk="1" hangingPunct="1">
              <a:buSzPct val="50000"/>
              <a:buFont typeface="Wingdings" pitchFamily="2" charset="2"/>
              <a:buNone/>
            </a:pPr>
            <a:r>
              <a:rPr lang="en-US" sz="2000" smtClean="0">
                <a:solidFill>
                  <a:srgbClr val="002060"/>
                </a:solidFill>
                <a:latin typeface="Arial" charset="0"/>
              </a:rPr>
              <a:t>		</a:t>
            </a:r>
            <a:r>
              <a:rPr lang="en-US" sz="2000" i="1" smtClean="0">
                <a:solidFill>
                  <a:srgbClr val="002060"/>
                </a:solidFill>
                <a:latin typeface="Arial" charset="0"/>
              </a:rPr>
              <a:t>a. The existence of a positive or negative </a:t>
            </a:r>
            <a:r>
              <a:rPr lang="en-US" sz="2000" b="1" i="1" smtClean="0">
                <a:solidFill>
                  <a:srgbClr val="002060"/>
                </a:solidFill>
                <a:latin typeface="Arial" charset="0"/>
              </a:rPr>
              <a:t>relation between GDP recession and corruption</a:t>
            </a:r>
            <a:r>
              <a:rPr lang="en-US" sz="2000" i="1" smtClean="0">
                <a:solidFill>
                  <a:srgbClr val="002060"/>
                </a:solidFill>
                <a:latin typeface="Arial" charset="0"/>
              </a:rPr>
              <a:t>;</a:t>
            </a:r>
          </a:p>
          <a:p>
            <a:pPr marL="261938" indent="-261938" algn="just" defTabSz="620713" eaLnBrk="1" hangingPunct="1">
              <a:buSzPct val="50000"/>
              <a:buFont typeface="Wingdings" pitchFamily="2" charset="2"/>
              <a:buNone/>
            </a:pPr>
            <a:endParaRPr lang="en-US" sz="600" i="1" smtClean="0">
              <a:solidFill>
                <a:srgbClr val="002060"/>
              </a:solidFill>
              <a:latin typeface="Arial" charset="0"/>
            </a:endParaRPr>
          </a:p>
          <a:p>
            <a:pPr marL="261938" indent="-261938" algn="just" defTabSz="620713" eaLnBrk="1" hangingPunct="1">
              <a:buSzPct val="50000"/>
              <a:buFont typeface="Wingdings" pitchFamily="2" charset="2"/>
              <a:buNone/>
            </a:pPr>
            <a:r>
              <a:rPr lang="en-US" sz="2000" i="1" smtClean="0">
                <a:solidFill>
                  <a:srgbClr val="002060"/>
                </a:solidFill>
                <a:latin typeface="Arial" charset="0"/>
              </a:rPr>
              <a:t>		b. Their </a:t>
            </a:r>
            <a:r>
              <a:rPr lang="en-US" sz="2000" b="1" i="1" smtClean="0">
                <a:solidFill>
                  <a:srgbClr val="002060"/>
                </a:solidFill>
                <a:latin typeface="Arial" charset="0"/>
              </a:rPr>
              <a:t>perception</a:t>
            </a:r>
            <a:r>
              <a:rPr lang="en-US" sz="2000" i="1" smtClean="0">
                <a:solidFill>
                  <a:srgbClr val="002060"/>
                </a:solidFill>
                <a:latin typeface="Arial" charset="0"/>
              </a:rPr>
              <a:t> regarding corruption ( i.e. to what extent they consider corruption as legal or illegal, or part of the local culture);</a:t>
            </a:r>
          </a:p>
          <a:p>
            <a:pPr marL="261938" indent="-261938" algn="just" defTabSz="620713" eaLnBrk="1" hangingPunct="1">
              <a:buSzPct val="50000"/>
              <a:buFont typeface="Wingdings" pitchFamily="2" charset="2"/>
              <a:buNone/>
            </a:pPr>
            <a:endParaRPr lang="en-US" sz="600" i="1" smtClean="0">
              <a:solidFill>
                <a:srgbClr val="002060"/>
              </a:solidFill>
              <a:latin typeface="Arial" charset="0"/>
            </a:endParaRPr>
          </a:p>
          <a:p>
            <a:pPr marL="261938" indent="-261938" algn="just" defTabSz="620713" eaLnBrk="1" hangingPunct="1">
              <a:buSzPct val="50000"/>
              <a:buFont typeface="Wingdings" pitchFamily="2" charset="2"/>
              <a:buNone/>
            </a:pPr>
            <a:r>
              <a:rPr lang="en-US" sz="2000" i="1" smtClean="0">
                <a:solidFill>
                  <a:srgbClr val="002060"/>
                </a:solidFill>
                <a:latin typeface="Arial" charset="0"/>
              </a:rPr>
              <a:t>		c. To understand if we have </a:t>
            </a:r>
            <a:r>
              <a:rPr lang="en-US" sz="2000" b="1" i="1" smtClean="0">
                <a:solidFill>
                  <a:srgbClr val="002060"/>
                </a:solidFill>
                <a:latin typeface="Arial" charset="0"/>
              </a:rPr>
              <a:t>petty</a:t>
            </a:r>
            <a:r>
              <a:rPr lang="en-US" sz="2000" i="1" smtClean="0">
                <a:solidFill>
                  <a:srgbClr val="002060"/>
                </a:solidFill>
                <a:latin typeface="Arial" charset="0"/>
              </a:rPr>
              <a:t>, </a:t>
            </a:r>
            <a:r>
              <a:rPr lang="en-US" sz="2000" b="1" i="1" smtClean="0">
                <a:solidFill>
                  <a:srgbClr val="002060"/>
                </a:solidFill>
                <a:latin typeface="Arial" charset="0"/>
              </a:rPr>
              <a:t>political</a:t>
            </a:r>
            <a:r>
              <a:rPr lang="en-US" sz="2000" i="1" smtClean="0">
                <a:solidFill>
                  <a:srgbClr val="002060"/>
                </a:solidFill>
                <a:latin typeface="Arial" charset="0"/>
              </a:rPr>
              <a:t> corruption and </a:t>
            </a:r>
            <a:r>
              <a:rPr lang="en-US" sz="2000" b="1" i="1" smtClean="0">
                <a:solidFill>
                  <a:srgbClr val="002060"/>
                </a:solidFill>
                <a:latin typeface="Arial" charset="0"/>
              </a:rPr>
              <a:t>corruption from below or from above</a:t>
            </a:r>
            <a:r>
              <a:rPr lang="en-US" sz="2000" i="1" smtClean="0">
                <a:solidFill>
                  <a:srgbClr val="002060"/>
                </a:solidFill>
                <a:latin typeface="Arial" charset="0"/>
              </a:rPr>
              <a:t>.</a:t>
            </a:r>
          </a:p>
          <a:p>
            <a:pPr marL="261938" indent="-261938" algn="just" defTabSz="620713" eaLnBrk="1" hangingPunct="1">
              <a:buSzPct val="50000"/>
              <a:buFont typeface="Wingdings" pitchFamily="2" charset="2"/>
              <a:buNone/>
            </a:pPr>
            <a:endParaRPr lang="en-US" sz="2400" i="1"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31A3FB64-2915-4CCE-88BE-B7B9955F84F9}" type="slidenum">
              <a:rPr lang="el-GR" sz="1200" b="0">
                <a:solidFill>
                  <a:schemeClr val="tx1">
                    <a:tint val="75000"/>
                  </a:schemeClr>
                </a:solidFill>
              </a:rPr>
              <a:pPr algn="r">
                <a:defRPr/>
              </a:pPr>
              <a:t>10</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rPr>
              <a:t>4. Preliminary results from our questionnaire survey (</a:t>
            </a:r>
            <a:r>
              <a:rPr lang="en-US" sz="3000" i="1" smtClean="0">
                <a:solidFill>
                  <a:srgbClr val="002060"/>
                </a:solidFill>
                <a:latin typeface="Arial" charset="0"/>
              </a:rPr>
              <a:t>cont.</a:t>
            </a:r>
            <a:r>
              <a:rPr lang="en-US" sz="3000" smtClean="0">
                <a:solidFill>
                  <a:srgbClr val="002060"/>
                </a:solidFill>
                <a:latin typeface="Arial" charset="0"/>
              </a:rPr>
              <a:t>)</a:t>
            </a:r>
            <a:endParaRPr lang="el-GR" sz="3000" smtClean="0">
              <a:solidFill>
                <a:srgbClr val="002060"/>
              </a:solidFill>
              <a:latin typeface="Arial" charset="0"/>
            </a:endParaRPr>
          </a:p>
        </p:txBody>
      </p:sp>
      <p:sp>
        <p:nvSpPr>
          <p:cNvPr id="48130" name="Content Placeholder 8"/>
          <p:cNvSpPr>
            <a:spLocks noGrp="1"/>
          </p:cNvSpPr>
          <p:nvPr>
            <p:ph idx="4294967295"/>
          </p:nvPr>
        </p:nvSpPr>
        <p:spPr>
          <a:xfrm>
            <a:off x="395288" y="1484313"/>
            <a:ext cx="8229600" cy="4757737"/>
          </a:xfrm>
        </p:spPr>
        <p:txBody>
          <a:bodyPr/>
          <a:lstStyle/>
          <a:p>
            <a:pPr marL="261938" indent="-261938" algn="just" defTabSz="620713" eaLnBrk="1" hangingPunct="1"/>
            <a:r>
              <a:rPr lang="en-US" sz="2000" smtClean="0">
                <a:solidFill>
                  <a:srgbClr val="002060"/>
                </a:solidFill>
                <a:latin typeface="Arial" charset="0"/>
              </a:rPr>
              <a:t>There is </a:t>
            </a:r>
            <a:r>
              <a:rPr lang="en-US" sz="2000" b="1" smtClean="0">
                <a:solidFill>
                  <a:srgbClr val="002060"/>
                </a:solidFill>
                <a:latin typeface="Arial" charset="0"/>
              </a:rPr>
              <a:t>petty corruption</a:t>
            </a:r>
            <a:r>
              <a:rPr lang="en-US" sz="2000" smtClean="0">
                <a:solidFill>
                  <a:srgbClr val="002060"/>
                </a:solidFill>
                <a:latin typeface="Arial" charset="0"/>
              </a:rPr>
              <a:t> in Greece;</a:t>
            </a:r>
          </a:p>
          <a:p>
            <a:pPr marL="261938" indent="-261938" algn="just" defTabSz="620713" eaLnBrk="1" hangingPunct="1"/>
            <a:endParaRPr lang="en-US" sz="12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There is “</a:t>
            </a:r>
            <a:r>
              <a:rPr lang="en-US" sz="2000" b="1" smtClean="0">
                <a:solidFill>
                  <a:srgbClr val="002060"/>
                </a:solidFill>
                <a:latin typeface="Arial" charset="0"/>
              </a:rPr>
              <a:t>room for manoeuvre</a:t>
            </a:r>
            <a:r>
              <a:rPr lang="en-US" sz="2000" smtClean="0">
                <a:solidFill>
                  <a:srgbClr val="002060"/>
                </a:solidFill>
                <a:latin typeface="Arial" charset="0"/>
              </a:rPr>
              <a:t>” (due to the complicated legal system and low tax morale and weak controlling mechanisms);</a:t>
            </a:r>
          </a:p>
          <a:p>
            <a:pPr marL="261938" indent="-261938" algn="just" defTabSz="620713" eaLnBrk="1" hangingPunct="1"/>
            <a:endParaRPr lang="en-US" sz="12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As corruption has spread in Greece throughout the years (especially after 1980s), the </a:t>
            </a:r>
            <a:r>
              <a:rPr lang="en-US" sz="2000" b="1" smtClean="0">
                <a:solidFill>
                  <a:srgbClr val="002060"/>
                </a:solidFill>
                <a:latin typeface="Arial" charset="0"/>
              </a:rPr>
              <a:t>social acceptance of it may have also increased</a:t>
            </a:r>
            <a:r>
              <a:rPr lang="en-US" sz="2000" smtClean="0">
                <a:solidFill>
                  <a:srgbClr val="002060"/>
                </a:solidFill>
                <a:latin typeface="Arial" charset="0"/>
              </a:rPr>
              <a:t>. When it is generally understood that there is a climate of corruption, still more people will believe it is inevitable and expected;</a:t>
            </a:r>
          </a:p>
          <a:p>
            <a:pPr marL="261938" indent="-261938" algn="just" defTabSz="620713" eaLnBrk="1" hangingPunct="1"/>
            <a:endParaRPr lang="en-US" sz="12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Many have argued that </a:t>
            </a:r>
            <a:r>
              <a:rPr lang="en-US" sz="2000" b="1" smtClean="0">
                <a:solidFill>
                  <a:srgbClr val="002060"/>
                </a:solidFill>
                <a:latin typeface="Arial" charset="0"/>
              </a:rPr>
              <a:t>corruption is not a crime whenever it is a part of the local culture</a:t>
            </a:r>
            <a:r>
              <a:rPr lang="en-US" sz="2000" smtClean="0">
                <a:solidFill>
                  <a:srgbClr val="002060"/>
                </a:solidFill>
                <a:latin typeface="Arial" charset="0"/>
              </a:rPr>
              <a:t> (e.g. bribing officials to speed-up public procedures/overcome administrative obstacles).</a:t>
            </a:r>
          </a:p>
          <a:p>
            <a:pPr marL="261938" indent="-261938" algn="just" defTabSz="620713" eaLnBrk="1" hangingPunct="1"/>
            <a:endParaRPr lang="en-US" sz="12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1EF3A978-CD41-43F8-895B-6F60878C6AB5}" type="slidenum">
              <a:rPr lang="el-GR" sz="1200" b="0">
                <a:solidFill>
                  <a:schemeClr val="tx1">
                    <a:tint val="75000"/>
                  </a:schemeClr>
                </a:solidFill>
              </a:rPr>
              <a:pPr algn="r">
                <a:defRPr/>
              </a:pPr>
              <a:t>11</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rPr>
              <a:t>4. Preliminary results from our questionnaire survey (</a:t>
            </a:r>
            <a:r>
              <a:rPr lang="en-US" sz="3000" i="1" smtClean="0">
                <a:solidFill>
                  <a:srgbClr val="002060"/>
                </a:solidFill>
                <a:latin typeface="Arial" charset="0"/>
              </a:rPr>
              <a:t>cont.</a:t>
            </a:r>
            <a:r>
              <a:rPr lang="en-US" sz="3000" smtClean="0">
                <a:solidFill>
                  <a:srgbClr val="002060"/>
                </a:solidFill>
                <a:latin typeface="Arial" charset="0"/>
              </a:rPr>
              <a:t>)</a:t>
            </a:r>
            <a:endParaRPr lang="el-GR" sz="3000" smtClean="0">
              <a:solidFill>
                <a:srgbClr val="002060"/>
              </a:solidFill>
              <a:latin typeface="Arial" charset="0"/>
            </a:endParaRPr>
          </a:p>
        </p:txBody>
      </p:sp>
      <p:sp>
        <p:nvSpPr>
          <p:cNvPr id="50178" name="Content Placeholder 8"/>
          <p:cNvSpPr>
            <a:spLocks noGrp="1"/>
          </p:cNvSpPr>
          <p:nvPr>
            <p:ph idx="4294967295"/>
          </p:nvPr>
        </p:nvSpPr>
        <p:spPr>
          <a:xfrm>
            <a:off x="395288" y="1484313"/>
            <a:ext cx="8229600" cy="4757737"/>
          </a:xfrm>
        </p:spPr>
        <p:txBody>
          <a:bodyPr/>
          <a:lstStyle/>
          <a:p>
            <a:pPr marL="261938" indent="-261938" algn="just" defTabSz="620713" eaLnBrk="1" hangingPunct="1"/>
            <a:r>
              <a:rPr lang="en-US" sz="2000" smtClean="0">
                <a:solidFill>
                  <a:srgbClr val="002060"/>
                </a:solidFill>
                <a:latin typeface="Arial" charset="0"/>
              </a:rPr>
              <a:t>The </a:t>
            </a:r>
            <a:r>
              <a:rPr lang="en-US" sz="2000" b="1" smtClean="0">
                <a:solidFill>
                  <a:srgbClr val="002060"/>
                </a:solidFill>
                <a:latin typeface="Arial" charset="0"/>
              </a:rPr>
              <a:t>perception of corruption varies across countries</a:t>
            </a:r>
            <a:r>
              <a:rPr lang="en-US" sz="2000" smtClean="0">
                <a:solidFill>
                  <a:srgbClr val="002060"/>
                </a:solidFill>
                <a:latin typeface="Arial" charset="0"/>
              </a:rPr>
              <a:t> according to the national legislation and national customs (i.e. actions in Greece which can be considered as corruption, whereas the same in other countries NOT; for example abroad a commission for a transaction is legal whereas in Greece counted as under the table.)</a:t>
            </a:r>
          </a:p>
          <a:p>
            <a:pPr marL="261938" indent="-261938" algn="just" defTabSz="620713" eaLnBrk="1" hangingPunct="1"/>
            <a:endParaRPr lang="en-US" sz="20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We have concluded that </a:t>
            </a:r>
            <a:r>
              <a:rPr lang="en-US" sz="2000" b="1" smtClean="0">
                <a:solidFill>
                  <a:srgbClr val="002060"/>
                </a:solidFill>
                <a:latin typeface="Arial" charset="0"/>
              </a:rPr>
              <a:t>Greek people have high perception of corruption whereas the corruption is less in practice</a:t>
            </a:r>
            <a:r>
              <a:rPr lang="en-US" sz="2000" smtClean="0">
                <a:solidFill>
                  <a:srgbClr val="002060"/>
                </a:solidFill>
                <a:latin typeface="Arial" charset="0"/>
              </a:rPr>
              <a:t>; this is also due to the misleading theory and fraud definition aggregations as aforementioned.</a:t>
            </a:r>
          </a:p>
          <a:p>
            <a:pPr marL="261938" indent="-261938" algn="just" defTabSz="620713" eaLnBrk="1" hangingPunct="1"/>
            <a:endParaRPr lang="en-US" sz="2000" smtClean="0">
              <a:solidFill>
                <a:srgbClr val="002060"/>
              </a:solidFill>
              <a:latin typeface="Arial" charset="0"/>
            </a:endParaRPr>
          </a:p>
          <a:p>
            <a:pPr marL="261938" indent="-261938" algn="just" defTabSz="620713" eaLnBrk="1" hangingPunct="1"/>
            <a:endParaRPr lang="en-US" sz="2000" smtClean="0">
              <a:solidFill>
                <a:srgbClr val="002060"/>
              </a:solidFill>
              <a:latin typeface="Arial" charset="0"/>
            </a:endParaRPr>
          </a:p>
          <a:p>
            <a:pPr marL="261938" indent="-261938" algn="just" defTabSz="620713" eaLnBrk="1" hangingPunct="1"/>
            <a:endParaRPr lang="en-US"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9CD8CDB0-B6D5-4EA3-97B2-54DBE96A3534}" type="slidenum">
              <a:rPr lang="el-GR" sz="1200" b="0">
                <a:solidFill>
                  <a:schemeClr val="tx1">
                    <a:tint val="75000"/>
                  </a:schemeClr>
                </a:solidFill>
              </a:rPr>
              <a:pPr algn="r">
                <a:defRPr/>
              </a:pPr>
              <a:t>12</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3"/>
          <p:cNvSpPr>
            <a:spLocks noGrp="1"/>
          </p:cNvSpPr>
          <p:nvPr>
            <p:ph type="title" idx="4294967295"/>
          </p:nvPr>
        </p:nvSpPr>
        <p:spPr>
          <a:xfrm>
            <a:off x="468313" y="260350"/>
            <a:ext cx="8229600" cy="1143000"/>
          </a:xfrm>
        </p:spPr>
        <p:txBody>
          <a:bodyPr/>
          <a:lstStyle/>
          <a:p>
            <a:pPr marL="449263" indent="-449263" algn="l" eaLnBrk="1" hangingPunct="1"/>
            <a:r>
              <a:rPr lang="en-US" sz="3000" smtClean="0">
                <a:solidFill>
                  <a:srgbClr val="002060"/>
                </a:solidFill>
                <a:latin typeface="Arial" charset="0"/>
              </a:rPr>
              <a:t>4. Preliminary results from our questionnaire survey (</a:t>
            </a:r>
            <a:r>
              <a:rPr lang="en-US" sz="3000" i="1" smtClean="0">
                <a:solidFill>
                  <a:srgbClr val="002060"/>
                </a:solidFill>
                <a:latin typeface="Arial" charset="0"/>
              </a:rPr>
              <a:t>cont.</a:t>
            </a:r>
            <a:r>
              <a:rPr lang="en-US" sz="3000" smtClean="0">
                <a:solidFill>
                  <a:srgbClr val="002060"/>
                </a:solidFill>
                <a:latin typeface="Arial" charset="0"/>
              </a:rPr>
              <a:t>)</a:t>
            </a:r>
            <a:endParaRPr lang="el-GR" sz="3000" smtClean="0">
              <a:solidFill>
                <a:srgbClr val="002060"/>
              </a:solidFill>
              <a:latin typeface="Arial" charset="0"/>
            </a:endParaRPr>
          </a:p>
        </p:txBody>
      </p:sp>
      <p:sp>
        <p:nvSpPr>
          <p:cNvPr id="52226" name="Content Placeholder 8"/>
          <p:cNvSpPr>
            <a:spLocks noGrp="1"/>
          </p:cNvSpPr>
          <p:nvPr>
            <p:ph idx="4294967295"/>
          </p:nvPr>
        </p:nvSpPr>
        <p:spPr>
          <a:xfrm>
            <a:off x="395288" y="1484313"/>
            <a:ext cx="8229600" cy="4757737"/>
          </a:xfrm>
        </p:spPr>
        <p:txBody>
          <a:bodyPr/>
          <a:lstStyle/>
          <a:p>
            <a:pPr marL="261938" indent="-261938" algn="just" defTabSz="620713" eaLnBrk="1" hangingPunct="1"/>
            <a:r>
              <a:rPr lang="en-US" sz="2000" b="1" smtClean="0">
                <a:solidFill>
                  <a:srgbClr val="002060"/>
                </a:solidFill>
                <a:latin typeface="Arial" charset="0"/>
              </a:rPr>
              <a:t>In theory</a:t>
            </a:r>
            <a:r>
              <a:rPr lang="en-US" sz="2000" smtClean="0">
                <a:solidFill>
                  <a:srgbClr val="002060"/>
                </a:solidFill>
                <a:latin typeface="Arial" charset="0"/>
              </a:rPr>
              <a:t> the level of </a:t>
            </a:r>
            <a:r>
              <a:rPr lang="en-US" sz="2000" b="1" smtClean="0">
                <a:solidFill>
                  <a:srgbClr val="002060"/>
                </a:solidFill>
                <a:latin typeface="Arial" charset="0"/>
              </a:rPr>
              <a:t>corruption varies negatively with the level of economic prosperity</a:t>
            </a:r>
            <a:r>
              <a:rPr lang="en-US" sz="2000" smtClean="0">
                <a:solidFill>
                  <a:srgbClr val="002060"/>
                </a:solidFill>
                <a:latin typeface="Arial" charset="0"/>
              </a:rPr>
              <a:t>; as a country grows richer, the level of corruption decreases.</a:t>
            </a:r>
          </a:p>
          <a:p>
            <a:pPr marL="261938" indent="-261938" algn="just" defTabSz="620713" eaLnBrk="1" hangingPunct="1"/>
            <a:endParaRPr lang="en-US" sz="12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The preliminary qualitative data of our interviews conducted under the THALES Programme indicate, however, that </a:t>
            </a:r>
            <a:r>
              <a:rPr lang="en-US" sz="2000" b="1" smtClean="0">
                <a:solidFill>
                  <a:srgbClr val="002060"/>
                </a:solidFill>
                <a:latin typeface="Arial" charset="0"/>
              </a:rPr>
              <a:t>despite the contraction in GDP </a:t>
            </a:r>
            <a:r>
              <a:rPr lang="en-US" sz="2000" smtClean="0">
                <a:solidFill>
                  <a:srgbClr val="002060"/>
                </a:solidFill>
                <a:latin typeface="Arial" charset="0"/>
              </a:rPr>
              <a:t>in Greece in the period 2008-2013 by approx. 25% cumulative, </a:t>
            </a:r>
            <a:r>
              <a:rPr lang="en-US" sz="2000" b="1" smtClean="0">
                <a:solidFill>
                  <a:srgbClr val="002060"/>
                </a:solidFill>
                <a:latin typeface="Arial" charset="0"/>
              </a:rPr>
              <a:t>there is a decrease in the size corruption</a:t>
            </a:r>
            <a:r>
              <a:rPr lang="en-US" sz="2000" smtClean="0">
                <a:solidFill>
                  <a:srgbClr val="002060"/>
                </a:solidFill>
                <a:latin typeface="Arial" charset="0"/>
              </a:rPr>
              <a:t>, although the crisis has turned people to devise ways to support their lost income. </a:t>
            </a:r>
          </a:p>
          <a:p>
            <a:pPr marL="261938" indent="-261938" algn="just" defTabSz="620713" eaLnBrk="1" hangingPunct="1"/>
            <a:endParaRPr lang="en-US" sz="1200" smtClean="0">
              <a:solidFill>
                <a:srgbClr val="002060"/>
              </a:solidFill>
              <a:latin typeface="Arial" charset="0"/>
            </a:endParaRPr>
          </a:p>
          <a:p>
            <a:pPr marL="261938" indent="-261938" algn="just" defTabSz="620713" eaLnBrk="1" hangingPunct="1"/>
            <a:r>
              <a:rPr lang="en-US" sz="2000" smtClean="0">
                <a:solidFill>
                  <a:srgbClr val="002060"/>
                </a:solidFill>
                <a:latin typeface="Arial" charset="0"/>
              </a:rPr>
              <a:t>This is related to the introduction of </a:t>
            </a:r>
            <a:r>
              <a:rPr lang="en-US" sz="2000" b="1" smtClean="0">
                <a:solidFill>
                  <a:srgbClr val="002060"/>
                </a:solidFill>
                <a:latin typeface="Arial" charset="0"/>
              </a:rPr>
              <a:t>stricter control mechanisms</a:t>
            </a:r>
            <a:r>
              <a:rPr lang="en-US" sz="2000" smtClean="0">
                <a:solidFill>
                  <a:srgbClr val="002060"/>
                </a:solidFill>
                <a:latin typeface="Arial" charset="0"/>
              </a:rPr>
              <a:t> (punishment rules / increased number of tax audits and inspections carried out), the </a:t>
            </a:r>
            <a:r>
              <a:rPr lang="en-US" sz="2000" b="1" smtClean="0">
                <a:solidFill>
                  <a:srgbClr val="002060"/>
                </a:solidFill>
                <a:latin typeface="Arial" charset="0"/>
              </a:rPr>
              <a:t>e-governance, </a:t>
            </a:r>
            <a:r>
              <a:rPr lang="en-US" sz="2000" smtClean="0">
                <a:solidFill>
                  <a:srgbClr val="002060"/>
                </a:solidFill>
                <a:latin typeface="Arial" charset="0"/>
              </a:rPr>
              <a:t>and the </a:t>
            </a:r>
            <a:r>
              <a:rPr lang="en-US" sz="2000" b="1" smtClean="0">
                <a:solidFill>
                  <a:srgbClr val="002060"/>
                </a:solidFill>
                <a:latin typeface="Arial" charset="0"/>
              </a:rPr>
              <a:t>more effective political institutions</a:t>
            </a:r>
            <a:r>
              <a:rPr lang="en-US" sz="2000" smtClean="0">
                <a:solidFill>
                  <a:srgbClr val="002060"/>
                </a:solidFill>
                <a:latin typeface="Arial" charset="0"/>
              </a:rPr>
              <a:t>, which have all contributed to the reduction of corruption due to the risks and penalties associated from being discovered.</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A237AA12-320B-45B9-9C98-510144EB7FAF}" type="slidenum">
              <a:rPr lang="el-GR" sz="1200" b="0">
                <a:solidFill>
                  <a:schemeClr val="tx1">
                    <a:tint val="75000"/>
                  </a:schemeClr>
                </a:solidFill>
              </a:rPr>
              <a:pPr algn="r">
                <a:defRPr/>
              </a:pPr>
              <a:t>13</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3"/>
          <p:cNvSpPr>
            <a:spLocks noGrp="1"/>
          </p:cNvSpPr>
          <p:nvPr>
            <p:ph type="title"/>
          </p:nvPr>
        </p:nvSpPr>
        <p:spPr>
          <a:xfrm>
            <a:off x="468313" y="260350"/>
            <a:ext cx="8229600" cy="1143000"/>
          </a:xfrm>
        </p:spPr>
        <p:txBody>
          <a:bodyPr/>
          <a:lstStyle/>
          <a:p>
            <a:pPr marL="449263" indent="-449263" algn="l" eaLnBrk="1" hangingPunct="1"/>
            <a:r>
              <a:rPr lang="en-US" sz="3000" smtClean="0">
                <a:solidFill>
                  <a:srgbClr val="002060"/>
                </a:solidFill>
                <a:latin typeface="Arial" charset="0"/>
                <a:cs typeface="Arial" charset="0"/>
              </a:rPr>
              <a:t>5. Conclusions</a:t>
            </a:r>
            <a:endParaRPr lang="el-GR" sz="3000" i="1" smtClean="0">
              <a:solidFill>
                <a:srgbClr val="002060"/>
              </a:solidFill>
              <a:latin typeface="Arial" charset="0"/>
              <a:cs typeface="Arial" charset="0"/>
            </a:endParaRPr>
          </a:p>
        </p:txBody>
      </p:sp>
      <p:sp>
        <p:nvSpPr>
          <p:cNvPr id="54274" name="Content Placeholder 8"/>
          <p:cNvSpPr>
            <a:spLocks noGrp="1"/>
          </p:cNvSpPr>
          <p:nvPr>
            <p:ph idx="1"/>
          </p:nvPr>
        </p:nvSpPr>
        <p:spPr>
          <a:xfrm>
            <a:off x="457200" y="1457325"/>
            <a:ext cx="8229600" cy="4757738"/>
          </a:xfrm>
        </p:spPr>
        <p:txBody>
          <a:bodyPr/>
          <a:lstStyle/>
          <a:p>
            <a:pPr algn="just" eaLnBrk="1" hangingPunct="1"/>
            <a:r>
              <a:rPr lang="en-US" sz="2000" smtClean="0">
                <a:solidFill>
                  <a:srgbClr val="002060"/>
                </a:solidFill>
                <a:latin typeface="Arial" charset="0"/>
                <a:cs typeface="Arial" charset="0"/>
              </a:rPr>
              <a:t>According to evidence from the interviews performed, </a:t>
            </a:r>
            <a:r>
              <a:rPr lang="en-US" sz="2000" b="1" smtClean="0">
                <a:solidFill>
                  <a:srgbClr val="002060"/>
                </a:solidFill>
                <a:latin typeface="Arial" charset="0"/>
                <a:cs typeface="Arial" charset="0"/>
              </a:rPr>
              <a:t>progress has been achieved in recent years in the containment of political corruption</a:t>
            </a:r>
            <a:r>
              <a:rPr lang="en-US" sz="2000" smtClean="0">
                <a:solidFill>
                  <a:srgbClr val="002060"/>
                </a:solidFill>
                <a:latin typeface="Arial" charset="0"/>
                <a:cs typeface="Arial" charset="0"/>
              </a:rPr>
              <a:t> despite the significant contraction in GDP growth, which in theory are mainly negatively related.</a:t>
            </a:r>
          </a:p>
          <a:p>
            <a:pPr algn="just" eaLnBrk="1" hangingPunct="1"/>
            <a:endParaRPr lang="en-US" sz="12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This is primarily related to the </a:t>
            </a:r>
            <a:r>
              <a:rPr lang="en-US" sz="2000" b="1" smtClean="0">
                <a:solidFill>
                  <a:srgbClr val="002060"/>
                </a:solidFill>
                <a:latin typeface="Arial" charset="0"/>
                <a:cs typeface="Arial" charset="0"/>
              </a:rPr>
              <a:t>enhancement of the control mechanisms</a:t>
            </a:r>
            <a:r>
              <a:rPr lang="en-US" sz="2000" smtClean="0">
                <a:solidFill>
                  <a:srgbClr val="002060"/>
                </a:solidFill>
                <a:latin typeface="Arial" charset="0"/>
                <a:cs typeface="Arial" charset="0"/>
              </a:rPr>
              <a:t> and the introduction of </a:t>
            </a:r>
            <a:r>
              <a:rPr lang="en-US" sz="2000" b="1" smtClean="0">
                <a:solidFill>
                  <a:srgbClr val="002060"/>
                </a:solidFill>
                <a:latin typeface="Arial" charset="0"/>
                <a:cs typeface="Arial" charset="0"/>
              </a:rPr>
              <a:t>e-governance</a:t>
            </a:r>
            <a:r>
              <a:rPr lang="en-US" sz="2000" smtClean="0">
                <a:solidFill>
                  <a:srgbClr val="002060"/>
                </a:solidFill>
                <a:latin typeface="Arial" charset="0"/>
                <a:cs typeface="Arial" charset="0"/>
              </a:rPr>
              <a:t>, which is also in accordance with the classical model.</a:t>
            </a:r>
          </a:p>
          <a:p>
            <a:pPr algn="just" eaLnBrk="1" hangingPunct="1"/>
            <a:endParaRPr lang="en-US" sz="12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As mentioned by the authors, </a:t>
            </a:r>
            <a:r>
              <a:rPr lang="en-US" sz="2000" b="1" smtClean="0">
                <a:solidFill>
                  <a:srgbClr val="002060"/>
                </a:solidFill>
                <a:latin typeface="Arial" charset="0"/>
                <a:cs typeface="Arial" charset="0"/>
              </a:rPr>
              <a:t>the perception (and to some extent definition) of corruption varies across countries</a:t>
            </a:r>
            <a:r>
              <a:rPr lang="en-US" sz="2000" smtClean="0">
                <a:solidFill>
                  <a:srgbClr val="002060"/>
                </a:solidFill>
                <a:latin typeface="Arial" charset="0"/>
                <a:cs typeface="Arial" charset="0"/>
              </a:rPr>
              <a:t> according to the national legislation and national customs; thus corruption is necessary to be interpreted within the specific context of the country under review when country comparisons are performed.</a:t>
            </a:r>
          </a:p>
        </p:txBody>
      </p:sp>
      <p:sp>
        <p:nvSpPr>
          <p:cNvPr id="4" name="Slide Number Placeholder 3"/>
          <p:cNvSpPr>
            <a:spLocks noGrp="1"/>
          </p:cNvSpPr>
          <p:nvPr>
            <p:ph type="sldNum" sz="quarter" idx="12"/>
          </p:nvPr>
        </p:nvSpPr>
        <p:spPr/>
        <p:txBody>
          <a:bodyPr/>
          <a:lstStyle/>
          <a:p>
            <a:pPr>
              <a:defRPr/>
            </a:pPr>
            <a:fld id="{C7AB7E61-0892-4FC0-8713-D6D365B3788F}" type="slidenum">
              <a:rPr lang="el-GR"/>
              <a:pPr>
                <a:defRPr/>
              </a:pPr>
              <a:t>14</a:t>
            </a:fld>
            <a:endParaRPr lang="el-GR" dirty="0"/>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D6FA782F-97CE-48DF-8EFB-D27E533A9AAA}" type="slidenum">
              <a:rPr lang="el-GR" sz="1200" b="0">
                <a:solidFill>
                  <a:schemeClr val="tx1">
                    <a:tint val="75000"/>
                  </a:schemeClr>
                </a:solidFill>
              </a:rPr>
              <a:pPr algn="r">
                <a:defRPr/>
              </a:pPr>
              <a:t>2</a:t>
            </a:fld>
            <a:endParaRPr lang="el-GR" sz="1200" b="0">
              <a:solidFill>
                <a:schemeClr val="tx1">
                  <a:tint val="75000"/>
                </a:schemeClr>
              </a:solidFill>
            </a:endParaRPr>
          </a:p>
        </p:txBody>
      </p:sp>
      <p:pic>
        <p:nvPicPr>
          <p:cNvPr id="29698" name="Picture 5" descr="Logo ΕΠΕΕΔΒΜ-EN-2012-BW"/>
          <p:cNvPicPr>
            <a:picLocks noGrp="1" noChangeAspect="1" noChangeArrowheads="1"/>
          </p:cNvPicPr>
          <p:nvPr>
            <p:ph idx="4294967295"/>
          </p:nvPr>
        </p:nvPicPr>
        <p:blipFill>
          <a:blip r:embed="rId2"/>
          <a:srcRect/>
          <a:stretch>
            <a:fillRect/>
          </a:stretch>
        </p:blipFill>
        <p:spPr>
          <a:xfrm>
            <a:off x="179388" y="260350"/>
            <a:ext cx="8785225" cy="2092325"/>
          </a:xfrm>
        </p:spPr>
      </p:pic>
      <p:sp>
        <p:nvSpPr>
          <p:cNvPr id="29699" name="Rectangle 7"/>
          <p:cNvSpPr>
            <a:spLocks noChangeArrowheads="1"/>
          </p:cNvSpPr>
          <p:nvPr/>
        </p:nvSpPr>
        <p:spPr bwMode="auto">
          <a:xfrm>
            <a:off x="611188" y="3284538"/>
            <a:ext cx="8208962" cy="1920875"/>
          </a:xfrm>
          <a:prstGeom prst="rect">
            <a:avLst/>
          </a:prstGeom>
          <a:noFill/>
          <a:ln w="9525">
            <a:noFill/>
            <a:miter lim="800000"/>
            <a:headEnd/>
            <a:tailEnd/>
          </a:ln>
        </p:spPr>
        <p:txBody>
          <a:bodyPr anchor="ctr">
            <a:spAutoFit/>
          </a:bodyPr>
          <a:lstStyle/>
          <a:p>
            <a:pPr algn="justLow">
              <a:tabLst>
                <a:tab pos="1600200" algn="l"/>
              </a:tabLst>
            </a:pPr>
            <a:r>
              <a:rPr lang="en-US" sz="2000" b="0" i="1">
                <a:solidFill>
                  <a:schemeClr val="tx1"/>
                </a:solidFill>
              </a:rPr>
              <a:t>Note: The current paper is presented under the auspices of the THALES Research Programme. THALES Programme has been co-financed by the European Union (European Social Fund - ESF) and Greek national funds through the Operational Program “Education and Lifelong Learning” of the National Strategic Reference Framework (NSRF).</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idx="4294967295"/>
          </p:nvPr>
        </p:nvSpPr>
        <p:spPr/>
        <p:txBody>
          <a:bodyPr/>
          <a:lstStyle/>
          <a:p>
            <a:pPr marL="838200" indent="-838200" algn="l" eaLnBrk="1" hangingPunct="1"/>
            <a:r>
              <a:rPr lang="en-US" sz="3000" smtClean="0">
                <a:solidFill>
                  <a:srgbClr val="002060"/>
                </a:solidFill>
                <a:latin typeface="Arial" charset="0"/>
                <a:cs typeface="Arial" charset="0"/>
              </a:rPr>
              <a:t>Foreword to our Project</a:t>
            </a:r>
            <a:endParaRPr lang="el-GR" sz="3000" smtClean="0">
              <a:solidFill>
                <a:srgbClr val="002060"/>
              </a:solidFill>
              <a:latin typeface="Arial" charset="0"/>
              <a:cs typeface="Arial" charset="0"/>
            </a:endParaRPr>
          </a:p>
        </p:txBody>
      </p:sp>
      <p:sp>
        <p:nvSpPr>
          <p:cNvPr id="30722" name="Content Placeholder 4"/>
          <p:cNvSpPr>
            <a:spLocks noGrp="1"/>
          </p:cNvSpPr>
          <p:nvPr>
            <p:ph idx="4294967295"/>
          </p:nvPr>
        </p:nvSpPr>
        <p:spPr>
          <a:xfrm>
            <a:off x="468313" y="1196975"/>
            <a:ext cx="8229600" cy="4525963"/>
          </a:xfrm>
        </p:spPr>
        <p:txBody>
          <a:bodyPr/>
          <a:lstStyle/>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Our aim is to </a:t>
            </a:r>
            <a:r>
              <a:rPr lang="en-US" sz="2000" b="1" smtClean="0">
                <a:solidFill>
                  <a:srgbClr val="002060"/>
                </a:solidFill>
                <a:latin typeface="Arial" charset="0"/>
                <a:cs typeface="Arial" charset="0"/>
              </a:rPr>
              <a:t>research and measure the various aspects of shadow economy in Greece</a:t>
            </a:r>
            <a:r>
              <a:rPr lang="en-US" sz="2000" smtClean="0">
                <a:solidFill>
                  <a:srgbClr val="002060"/>
                </a:solidFill>
                <a:latin typeface="Arial" charset="0"/>
                <a:cs typeface="Arial" charset="0"/>
              </a:rPr>
              <a:t>, including corruption, tax avoidance, social contribution avoidance, undeclared or illegal work, shelf consumption, illegal acts (black or underground economy).</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It will cover </a:t>
            </a:r>
            <a:r>
              <a:rPr lang="en-US" sz="2000" b="1" smtClean="0">
                <a:solidFill>
                  <a:srgbClr val="002060"/>
                </a:solidFill>
                <a:latin typeface="Arial" charset="0"/>
                <a:cs typeface="Arial" charset="0"/>
              </a:rPr>
              <a:t>all economic agents in Greece</a:t>
            </a:r>
            <a:r>
              <a:rPr lang="en-US" sz="2000" smtClean="0">
                <a:solidFill>
                  <a:srgbClr val="002060"/>
                </a:solidFill>
                <a:latin typeface="Arial" charset="0"/>
                <a:cs typeface="Arial" charset="0"/>
              </a:rPr>
              <a:t>, such as citizens and corporations (e.g. public and private individuals, companies and all professional categories, etc.)</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The research is also performed at </a:t>
            </a:r>
            <a:r>
              <a:rPr lang="en-US" sz="2000" b="1" smtClean="0">
                <a:solidFill>
                  <a:srgbClr val="002060"/>
                </a:solidFill>
                <a:latin typeface="Arial" charset="0"/>
                <a:cs typeface="Arial" charset="0"/>
              </a:rPr>
              <a:t>sector levels</a:t>
            </a:r>
            <a:r>
              <a:rPr lang="en-US" sz="2000" smtClean="0">
                <a:solidFill>
                  <a:srgbClr val="002060"/>
                </a:solidFill>
                <a:latin typeface="Arial" charset="0"/>
                <a:cs typeface="Arial" charset="0"/>
              </a:rPr>
              <a:t>, e.g. to identify the extent of tax evasion and corruption in the trading of oil in Greece.</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5F16ED42-1A5C-4991-B65C-6AB789109455}" type="slidenum">
              <a:rPr lang="el-GR" sz="1200" b="0">
                <a:solidFill>
                  <a:schemeClr val="tx1">
                    <a:tint val="75000"/>
                  </a:schemeClr>
                </a:solidFill>
              </a:rPr>
              <a:pPr algn="r">
                <a:defRPr/>
              </a:pPr>
              <a:t>3</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3"/>
          <p:cNvSpPr>
            <a:spLocks noGrp="1"/>
          </p:cNvSpPr>
          <p:nvPr>
            <p:ph type="title" idx="4294967295"/>
          </p:nvPr>
        </p:nvSpPr>
        <p:spPr>
          <a:xfrm>
            <a:off x="468313" y="260350"/>
            <a:ext cx="8229600" cy="1143000"/>
          </a:xfrm>
        </p:spPr>
        <p:txBody>
          <a:bodyPr/>
          <a:lstStyle/>
          <a:p>
            <a:pPr marL="838200" indent="-838200" algn="l" eaLnBrk="1" hangingPunct="1"/>
            <a:r>
              <a:rPr lang="en-US" sz="3000" smtClean="0">
                <a:solidFill>
                  <a:srgbClr val="002060"/>
                </a:solidFill>
                <a:latin typeface="Arial" charset="0"/>
                <a:cs typeface="Arial" charset="0"/>
              </a:rPr>
              <a:t>Foreword to our Project </a:t>
            </a:r>
            <a:r>
              <a:rPr lang="en-US" sz="3000" i="1" smtClean="0">
                <a:solidFill>
                  <a:srgbClr val="002060"/>
                </a:solidFill>
                <a:latin typeface="Arial" charset="0"/>
                <a:cs typeface="Arial" charset="0"/>
              </a:rPr>
              <a:t>(cont.)</a:t>
            </a:r>
            <a:endParaRPr lang="el-GR" sz="3000" i="1" smtClean="0">
              <a:solidFill>
                <a:srgbClr val="002060"/>
              </a:solidFill>
              <a:latin typeface="Arial" charset="0"/>
              <a:cs typeface="Arial" charset="0"/>
            </a:endParaRPr>
          </a:p>
        </p:txBody>
      </p:sp>
      <p:sp>
        <p:nvSpPr>
          <p:cNvPr id="32770" name="Content Placeholder 4"/>
          <p:cNvSpPr>
            <a:spLocks noGrp="1"/>
          </p:cNvSpPr>
          <p:nvPr>
            <p:ph idx="4294967295"/>
          </p:nvPr>
        </p:nvSpPr>
        <p:spPr>
          <a:xfrm>
            <a:off x="468313" y="1196975"/>
            <a:ext cx="8229600" cy="4525963"/>
          </a:xfrm>
        </p:spPr>
        <p:txBody>
          <a:bodyPr/>
          <a:lstStyle/>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Emphasis is given to the </a:t>
            </a:r>
            <a:r>
              <a:rPr lang="en-US" sz="2000" b="1" smtClean="0">
                <a:solidFill>
                  <a:srgbClr val="002060"/>
                </a:solidFill>
                <a:latin typeface="Arial" charset="0"/>
                <a:cs typeface="Arial" charset="0"/>
              </a:rPr>
              <a:t>qualitative analysis of questionnaire results</a:t>
            </a:r>
            <a:r>
              <a:rPr lang="en-US" sz="2000" smtClean="0">
                <a:solidFill>
                  <a:srgbClr val="002060"/>
                </a:solidFill>
                <a:latin typeface="Arial" charset="0"/>
                <a:cs typeface="Arial" charset="0"/>
              </a:rPr>
              <a:t> which it aspires to reveal the opinions of households, enterprises and institutional entities and public services.</a:t>
            </a:r>
          </a:p>
          <a:p>
            <a:pPr algn="just" eaLnBrk="1" hangingPunct="1"/>
            <a:endParaRPr lang="en-US" sz="2000" smtClean="0">
              <a:solidFill>
                <a:srgbClr val="002060"/>
              </a:solidFill>
              <a:latin typeface="Arial" charset="0"/>
              <a:cs typeface="Arial" charset="0"/>
            </a:endParaRPr>
          </a:p>
          <a:p>
            <a:pPr algn="just" eaLnBrk="1" hangingPunct="1"/>
            <a:r>
              <a:rPr lang="en-US" sz="2000" smtClean="0">
                <a:solidFill>
                  <a:srgbClr val="002060"/>
                </a:solidFill>
                <a:latin typeface="Arial" charset="0"/>
                <a:cs typeface="Arial" charset="0"/>
              </a:rPr>
              <a:t>It does not aim to the precise percentage regarding the measurement of Greek shadow economy but aims to the </a:t>
            </a:r>
            <a:r>
              <a:rPr lang="en-US" sz="2000" b="1" smtClean="0">
                <a:solidFill>
                  <a:srgbClr val="002060"/>
                </a:solidFill>
                <a:latin typeface="Arial" charset="0"/>
                <a:cs typeface="Arial" charset="0"/>
              </a:rPr>
              <a:t>qualitative analysis and the comprehension of the problem</a:t>
            </a:r>
            <a:r>
              <a:rPr lang="en-US" sz="2000" smtClean="0">
                <a:solidFill>
                  <a:srgbClr val="002060"/>
                </a:solidFill>
                <a:latin typeface="Arial" charset="0"/>
                <a:cs typeface="Arial" charset="0"/>
              </a:rPr>
              <a:t> so that we can reach essential and thorough proposals to the government in order to minimize the problem.</a:t>
            </a:r>
          </a:p>
          <a:p>
            <a:pPr algn="just" eaLnBrk="1" hangingPunct="1">
              <a:buFont typeface="Arial" charset="0"/>
              <a:buNone/>
            </a:pPr>
            <a:r>
              <a:rPr lang="en-US" sz="2000" smtClean="0">
                <a:solidFill>
                  <a:srgbClr val="002060"/>
                </a:solidFill>
                <a:latin typeface="Arial" charset="0"/>
                <a:cs typeface="Arial" charset="0"/>
              </a:rPr>
              <a:t> </a:t>
            </a: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893CFE8B-EC37-4031-A406-EE41450CC08B}" type="slidenum">
              <a:rPr lang="el-GR" sz="1200" b="0">
                <a:solidFill>
                  <a:schemeClr val="tx1">
                    <a:tint val="75000"/>
                  </a:schemeClr>
                </a:solidFill>
              </a:rPr>
              <a:pPr algn="r">
                <a:defRPr/>
              </a:pPr>
              <a:t>4</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3"/>
          <p:cNvSpPr>
            <a:spLocks noGrp="1"/>
          </p:cNvSpPr>
          <p:nvPr>
            <p:ph type="title" idx="4294967295"/>
          </p:nvPr>
        </p:nvSpPr>
        <p:spPr>
          <a:xfrm>
            <a:off x="468313" y="260350"/>
            <a:ext cx="8229600" cy="1143000"/>
          </a:xfrm>
        </p:spPr>
        <p:txBody>
          <a:bodyPr/>
          <a:lstStyle/>
          <a:p>
            <a:pPr algn="l" eaLnBrk="1" hangingPunct="1"/>
            <a:r>
              <a:rPr lang="en-US" sz="3000" smtClean="0">
                <a:solidFill>
                  <a:srgbClr val="002060"/>
                </a:solidFill>
                <a:latin typeface="Arial" charset="0"/>
                <a:cs typeface="Arial" charset="0"/>
              </a:rPr>
              <a:t>Agenda</a:t>
            </a:r>
            <a:br>
              <a:rPr lang="en-US" sz="3000" smtClean="0">
                <a:solidFill>
                  <a:srgbClr val="002060"/>
                </a:solidFill>
                <a:latin typeface="Arial" charset="0"/>
                <a:cs typeface="Arial" charset="0"/>
              </a:rPr>
            </a:br>
            <a:endParaRPr lang="el-GR" sz="3000" smtClean="0">
              <a:solidFill>
                <a:srgbClr val="002060"/>
              </a:solidFill>
              <a:latin typeface="Arial" charset="0"/>
              <a:cs typeface="Arial" charset="0"/>
            </a:endParaRPr>
          </a:p>
        </p:txBody>
      </p:sp>
      <p:sp>
        <p:nvSpPr>
          <p:cNvPr id="34818" name="Content Placeholder 4"/>
          <p:cNvSpPr>
            <a:spLocks noGrp="1"/>
          </p:cNvSpPr>
          <p:nvPr>
            <p:ph idx="4294967295"/>
          </p:nvPr>
        </p:nvSpPr>
        <p:spPr>
          <a:xfrm>
            <a:off x="457200" y="1214438"/>
            <a:ext cx="8229600" cy="4525962"/>
          </a:xfrm>
        </p:spPr>
        <p:txBody>
          <a:bodyPr/>
          <a:lstStyle/>
          <a:p>
            <a:pPr marL="261938" indent="-261938" defTabSz="533400" eaLnBrk="1" hangingPunct="1">
              <a:buFont typeface="Arial" charset="0"/>
              <a:buNone/>
            </a:pPr>
            <a:r>
              <a:rPr lang="en-US" sz="2000" smtClean="0">
                <a:solidFill>
                  <a:srgbClr val="002060"/>
                </a:solidFill>
                <a:latin typeface="Arial" charset="0"/>
                <a:cs typeface="Arial" charset="0"/>
              </a:rPr>
              <a:t>1. Introduction</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2"/>
            </a:pPr>
            <a:r>
              <a:rPr lang="en-US" sz="2000" smtClean="0">
                <a:solidFill>
                  <a:srgbClr val="002060"/>
                </a:solidFill>
                <a:latin typeface="Arial" charset="0"/>
                <a:cs typeface="Arial" charset="0"/>
              </a:rPr>
              <a:t>Objectives of our research study</a:t>
            </a:r>
            <a:endParaRPr lang="en-US" sz="400" smtClean="0">
              <a:solidFill>
                <a:srgbClr val="002060"/>
              </a:solidFill>
              <a:latin typeface="Arial" charset="0"/>
              <a:cs typeface="Arial" charset="0"/>
            </a:endParaRPr>
          </a:p>
          <a:p>
            <a:pPr marL="261938" indent="-261938" defTabSz="533400" eaLnBrk="1" hangingPunct="1">
              <a:buFont typeface="Arial" charset="0"/>
              <a:buAutoNum type="arabicPeriod" startAt="2"/>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2"/>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2"/>
            </a:pPr>
            <a:endParaRPr lang="en-US" sz="800" smtClean="0">
              <a:solidFill>
                <a:srgbClr val="002060"/>
              </a:solidFill>
              <a:latin typeface="Arial" charset="0"/>
              <a:cs typeface="Arial" charset="0"/>
            </a:endParaRPr>
          </a:p>
          <a:p>
            <a:pPr marL="261938" indent="-261938" defTabSz="533400" eaLnBrk="1" hangingPunct="1">
              <a:buFont typeface="Arial" charset="0"/>
              <a:buAutoNum type="arabicPeriod" startAt="3"/>
            </a:pPr>
            <a:r>
              <a:rPr lang="en-US" sz="2000" smtClean="0">
                <a:solidFill>
                  <a:srgbClr val="002060"/>
                </a:solidFill>
                <a:latin typeface="Arial" charset="0"/>
                <a:cs typeface="Arial" charset="0"/>
              </a:rPr>
              <a:t>Definitions</a:t>
            </a:r>
          </a:p>
          <a:p>
            <a:pPr marL="261938" indent="-261938" defTabSz="533400" eaLnBrk="1" hangingPunct="1">
              <a:buFont typeface="Arial" charset="0"/>
              <a:buNone/>
            </a:pPr>
            <a:endParaRPr lang="en-US" sz="800" smtClean="0">
              <a:solidFill>
                <a:schemeClr val="folHlink"/>
              </a:solidFill>
              <a:latin typeface="Arial" charset="0"/>
              <a:cs typeface="Arial" charset="0"/>
            </a:endParaRPr>
          </a:p>
          <a:p>
            <a:pPr marL="261938" indent="-261938" defTabSz="533400" eaLnBrk="1" hangingPunct="1">
              <a:buFont typeface="Arial" charset="0"/>
              <a:buNone/>
            </a:pPr>
            <a:endParaRPr lang="en-US" sz="800" smtClean="0">
              <a:solidFill>
                <a:schemeClr val="folHlink"/>
              </a:solidFill>
              <a:latin typeface="Arial" charset="0"/>
              <a:cs typeface="Arial" charset="0"/>
            </a:endParaRPr>
          </a:p>
          <a:p>
            <a:pPr marL="261938" indent="-261938" defTabSz="533400" eaLnBrk="1" hangingPunct="1">
              <a:buFont typeface="Arial" charset="0"/>
              <a:buNone/>
            </a:pPr>
            <a:endParaRPr lang="en-US" sz="800" smtClean="0">
              <a:solidFill>
                <a:schemeClr val="folHlink"/>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cs typeface="Arial" charset="0"/>
              </a:rPr>
              <a:t>4. Preliminary results from our questionnaire survey</a:t>
            </a: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endParaRPr lang="en-US" sz="800" smtClean="0">
              <a:solidFill>
                <a:srgbClr val="002060"/>
              </a:solidFill>
              <a:latin typeface="Arial" charset="0"/>
              <a:cs typeface="Arial" charset="0"/>
            </a:endParaRPr>
          </a:p>
          <a:p>
            <a:pPr marL="261938" indent="-261938" defTabSz="533400" eaLnBrk="1" hangingPunct="1">
              <a:buFont typeface="Arial" charset="0"/>
              <a:buNone/>
            </a:pPr>
            <a:r>
              <a:rPr lang="en-US" sz="2000" smtClean="0">
                <a:solidFill>
                  <a:srgbClr val="002060"/>
                </a:solidFill>
                <a:latin typeface="Arial" charset="0"/>
              </a:rPr>
              <a:t>5. Conclusions</a:t>
            </a:r>
            <a:endParaRPr lang="el-GR"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79C5AE8B-470A-40A2-A87C-3D231E812A03}" type="slidenum">
              <a:rPr lang="el-GR" sz="1200" b="0">
                <a:solidFill>
                  <a:schemeClr val="tx1">
                    <a:tint val="75000"/>
                  </a:schemeClr>
                </a:solidFill>
              </a:rPr>
              <a:pPr algn="r">
                <a:defRPr/>
              </a:pPr>
              <a:t>5</a:t>
            </a:fld>
            <a:endParaRPr lang="el-GR" sz="1200" b="0">
              <a:solidFill>
                <a:schemeClr val="tx1">
                  <a:tint val="75000"/>
                </a:schemeClr>
              </a:solidFill>
            </a:endParaRPr>
          </a:p>
        </p:txBody>
      </p:sp>
      <p:pic>
        <p:nvPicPr>
          <p:cNvPr id="5" name="4 - Εικόνα"/>
          <p:cNvPicPr>
            <a:picLocks noChangeAspect="1" noChangeArrowheads="1"/>
          </p:cNvPicPr>
          <p:nvPr/>
        </p:nvPicPr>
        <p:blipFill>
          <a:blip r:embed="rId2"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3"/>
          <p:cNvSpPr>
            <a:spLocks noGrp="1"/>
          </p:cNvSpPr>
          <p:nvPr>
            <p:ph type="title" idx="4294967295"/>
          </p:nvPr>
        </p:nvSpPr>
        <p:spPr/>
        <p:txBody>
          <a:bodyPr/>
          <a:lstStyle/>
          <a:p>
            <a:pPr marL="838200" indent="-838200" algn="l" eaLnBrk="1" hangingPunct="1"/>
            <a:r>
              <a:rPr lang="en-US" sz="3000" smtClean="0">
                <a:solidFill>
                  <a:srgbClr val="002060"/>
                </a:solidFill>
                <a:latin typeface="Arial" charset="0"/>
              </a:rPr>
              <a:t>1. Introduction</a:t>
            </a:r>
            <a:br>
              <a:rPr lang="en-US" sz="3000" smtClean="0">
                <a:solidFill>
                  <a:srgbClr val="002060"/>
                </a:solidFill>
                <a:latin typeface="Arial" charset="0"/>
              </a:rPr>
            </a:br>
            <a:endParaRPr lang="el-GR" sz="3000" smtClean="0">
              <a:solidFill>
                <a:srgbClr val="002060"/>
              </a:solidFill>
              <a:latin typeface="Arial" charset="0"/>
            </a:endParaRPr>
          </a:p>
        </p:txBody>
      </p:sp>
      <p:sp>
        <p:nvSpPr>
          <p:cNvPr id="35842" name="Content Placeholder 4"/>
          <p:cNvSpPr>
            <a:spLocks noGrp="1"/>
          </p:cNvSpPr>
          <p:nvPr>
            <p:ph idx="4294967295"/>
          </p:nvPr>
        </p:nvSpPr>
        <p:spPr>
          <a:xfrm>
            <a:off x="468313" y="1196975"/>
            <a:ext cx="8229600" cy="4525963"/>
          </a:xfrm>
        </p:spPr>
        <p:txBody>
          <a:bodyPr/>
          <a:lstStyle/>
          <a:p>
            <a:pPr algn="just" eaLnBrk="1" hangingPunct="1"/>
            <a:r>
              <a:rPr lang="en-US" sz="2000" b="1" smtClean="0">
                <a:solidFill>
                  <a:srgbClr val="002060"/>
                </a:solidFill>
                <a:latin typeface="Arial" charset="0"/>
              </a:rPr>
              <a:t>Corruption is part of shadow economy</a:t>
            </a:r>
            <a:r>
              <a:rPr lang="en-US" sz="2000" smtClean="0">
                <a:solidFill>
                  <a:srgbClr val="002060"/>
                </a:solidFill>
                <a:latin typeface="Arial" charset="0"/>
              </a:rPr>
              <a:t> and efforts have been made by governments of all developing and developed countries in order to fight it. </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Corruption is </a:t>
            </a:r>
            <a:r>
              <a:rPr lang="en-US" sz="2000" b="1" smtClean="0">
                <a:solidFill>
                  <a:srgbClr val="002060"/>
                </a:solidFill>
                <a:latin typeface="Arial" charset="0"/>
              </a:rPr>
              <a:t>not a new phenomenon</a:t>
            </a:r>
            <a:r>
              <a:rPr lang="en-US" sz="2000" smtClean="0">
                <a:solidFill>
                  <a:srgbClr val="002060"/>
                </a:solidFill>
                <a:latin typeface="Arial" charset="0"/>
              </a:rPr>
              <a:t> as its existence is located since ancient years. </a:t>
            </a:r>
          </a:p>
          <a:p>
            <a:pPr algn="just" eaLnBrk="1" hangingPunct="1"/>
            <a:endParaRPr lang="en-US" sz="1200" smtClean="0">
              <a:solidFill>
                <a:srgbClr val="002060"/>
              </a:solidFill>
              <a:latin typeface="Arial" charset="0"/>
            </a:endParaRPr>
          </a:p>
          <a:p>
            <a:pPr algn="just" eaLnBrk="1" hangingPunct="1"/>
            <a:r>
              <a:rPr lang="en-US" sz="2000" b="1" smtClean="0">
                <a:solidFill>
                  <a:srgbClr val="002060"/>
                </a:solidFill>
                <a:latin typeface="Arial" charset="0"/>
              </a:rPr>
              <a:t>Fighting corruption in recent years has decisively involved international organizations</a:t>
            </a:r>
            <a:r>
              <a:rPr lang="en-US" sz="2000" smtClean="0">
                <a:solidFill>
                  <a:srgbClr val="002060"/>
                </a:solidFill>
                <a:latin typeface="Arial" charset="0"/>
              </a:rPr>
              <a:t> (UN, OECD, European Commission) and more </a:t>
            </a:r>
            <a:r>
              <a:rPr lang="en-US" sz="2000" b="1" smtClean="0">
                <a:solidFill>
                  <a:srgbClr val="002060"/>
                </a:solidFill>
                <a:latin typeface="Arial" charset="0"/>
              </a:rPr>
              <a:t>attention is paid as most</a:t>
            </a:r>
            <a:r>
              <a:rPr lang="en-US" sz="2000" smtClean="0">
                <a:solidFill>
                  <a:srgbClr val="002060"/>
                </a:solidFill>
                <a:latin typeface="Arial" charset="0"/>
              </a:rPr>
              <a:t> </a:t>
            </a:r>
            <a:r>
              <a:rPr lang="en-US" sz="2000" b="1" smtClean="0">
                <a:solidFill>
                  <a:srgbClr val="002060"/>
                </a:solidFill>
                <a:latin typeface="Arial" charset="0"/>
              </a:rPr>
              <a:t>countries</a:t>
            </a:r>
            <a:r>
              <a:rPr lang="en-US" sz="2000" smtClean="0">
                <a:solidFill>
                  <a:srgbClr val="002060"/>
                </a:solidFill>
                <a:latin typeface="Arial" charset="0"/>
              </a:rPr>
              <a:t> have realized that corruption affects in a negative way the national economy, growth and investments, while creating a hostile environment for FDI. </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It has a </a:t>
            </a:r>
            <a:r>
              <a:rPr lang="en-US" sz="2000" b="1" smtClean="0">
                <a:solidFill>
                  <a:srgbClr val="002060"/>
                </a:solidFill>
                <a:latin typeface="Arial" charset="0"/>
              </a:rPr>
              <a:t>negative impact in the implementation of democratic institutions</a:t>
            </a:r>
            <a:r>
              <a:rPr lang="en-US" sz="2000" smtClean="0">
                <a:solidFill>
                  <a:srgbClr val="002060"/>
                </a:solidFill>
                <a:latin typeface="Arial" charset="0"/>
              </a:rPr>
              <a:t> as well as creating an "</a:t>
            </a:r>
            <a:r>
              <a:rPr lang="en-US" sz="2000" b="1" smtClean="0">
                <a:solidFill>
                  <a:srgbClr val="002060"/>
                </a:solidFill>
                <a:latin typeface="Arial" charset="0"/>
              </a:rPr>
              <a:t>unethical culture</a:t>
            </a:r>
            <a:r>
              <a:rPr lang="en-US" sz="2000" smtClean="0">
                <a:solidFill>
                  <a:srgbClr val="002060"/>
                </a:solidFill>
                <a:latin typeface="Arial" charset="0"/>
              </a:rPr>
              <a:t>" and "</a:t>
            </a:r>
            <a:r>
              <a:rPr lang="en-US" sz="2000" b="1" smtClean="0">
                <a:solidFill>
                  <a:srgbClr val="002060"/>
                </a:solidFill>
                <a:latin typeface="Arial" charset="0"/>
              </a:rPr>
              <a:t>a moral decline phenomenon</a:t>
            </a:r>
            <a:r>
              <a:rPr lang="en-US" sz="2000" smtClean="0">
                <a:solidFill>
                  <a:srgbClr val="002060"/>
                </a:solidFill>
                <a:latin typeface="Arial" charset="0"/>
              </a:rPr>
              <a:t>".</a:t>
            </a:r>
          </a:p>
          <a:p>
            <a:pPr algn="just" eaLnBrk="1" hangingPunct="1"/>
            <a:endParaRPr lang="en-US"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16438057-43AC-4F1D-8ED3-C449D41684B4}" type="slidenum">
              <a:rPr lang="el-GR" sz="1200" b="0">
                <a:solidFill>
                  <a:schemeClr val="tx1">
                    <a:tint val="75000"/>
                  </a:schemeClr>
                </a:solidFill>
              </a:rPr>
              <a:pPr algn="r">
                <a:defRPr/>
              </a:pPr>
              <a:t>6</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3"/>
          <p:cNvSpPr>
            <a:spLocks noGrp="1"/>
          </p:cNvSpPr>
          <p:nvPr>
            <p:ph type="title" idx="4294967295"/>
          </p:nvPr>
        </p:nvSpPr>
        <p:spPr>
          <a:xfrm>
            <a:off x="468313" y="260350"/>
            <a:ext cx="8229600" cy="1143000"/>
          </a:xfrm>
        </p:spPr>
        <p:txBody>
          <a:bodyPr/>
          <a:lstStyle/>
          <a:p>
            <a:pPr marL="838200" indent="-838200" algn="l" eaLnBrk="1" hangingPunct="1"/>
            <a:r>
              <a:rPr lang="en-US" sz="3000" smtClean="0">
                <a:solidFill>
                  <a:srgbClr val="002060"/>
                </a:solidFill>
                <a:latin typeface="Arial" charset="0"/>
              </a:rPr>
              <a:t>2. Objectives of our research study</a:t>
            </a:r>
            <a:br>
              <a:rPr lang="en-US" sz="3000" smtClean="0">
                <a:solidFill>
                  <a:srgbClr val="002060"/>
                </a:solidFill>
                <a:latin typeface="Arial" charset="0"/>
              </a:rPr>
            </a:br>
            <a:endParaRPr lang="el-GR" sz="3000" smtClean="0">
              <a:solidFill>
                <a:srgbClr val="002060"/>
              </a:solidFill>
              <a:latin typeface="Arial" charset="0"/>
            </a:endParaRPr>
          </a:p>
        </p:txBody>
      </p:sp>
      <p:sp>
        <p:nvSpPr>
          <p:cNvPr id="37890" name="Content Placeholder 4"/>
          <p:cNvSpPr>
            <a:spLocks noGrp="1"/>
          </p:cNvSpPr>
          <p:nvPr>
            <p:ph idx="4294967295"/>
          </p:nvPr>
        </p:nvSpPr>
        <p:spPr>
          <a:xfrm>
            <a:off x="468313" y="1196975"/>
            <a:ext cx="8229600" cy="5040313"/>
          </a:xfrm>
        </p:spPr>
        <p:txBody>
          <a:bodyPr/>
          <a:lstStyle/>
          <a:p>
            <a:pPr algn="just" eaLnBrk="1" hangingPunct="1"/>
            <a:r>
              <a:rPr lang="en-US" sz="2000" smtClean="0">
                <a:solidFill>
                  <a:srgbClr val="002060"/>
                </a:solidFill>
                <a:latin typeface="Arial" charset="0"/>
              </a:rPr>
              <a:t>The study of corruption requires </a:t>
            </a:r>
            <a:r>
              <a:rPr lang="en-US" sz="2000" b="1" smtClean="0">
                <a:solidFill>
                  <a:srgbClr val="002060"/>
                </a:solidFill>
                <a:latin typeface="Arial" charset="0"/>
              </a:rPr>
              <a:t>explicit knowledge of the workings of the political and social system</a:t>
            </a:r>
            <a:r>
              <a:rPr lang="en-US" sz="2000" smtClean="0">
                <a:solidFill>
                  <a:srgbClr val="002060"/>
                </a:solidFill>
                <a:latin typeface="Arial" charset="0"/>
              </a:rPr>
              <a:t> as well as the </a:t>
            </a:r>
            <a:r>
              <a:rPr lang="en-US" sz="2000" b="1" smtClean="0">
                <a:solidFill>
                  <a:srgbClr val="002060"/>
                </a:solidFill>
                <a:latin typeface="Arial" charset="0"/>
              </a:rPr>
              <a:t>functioning of the administrative mechanism</a:t>
            </a:r>
            <a:r>
              <a:rPr lang="en-US" sz="2000" smtClean="0">
                <a:solidFill>
                  <a:srgbClr val="002060"/>
                </a:solidFill>
                <a:latin typeface="Arial" charset="0"/>
              </a:rPr>
              <a:t> of the country under research.</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In the case of Greece, </a:t>
            </a:r>
            <a:r>
              <a:rPr lang="en-US" sz="2000" b="1" smtClean="0">
                <a:solidFill>
                  <a:srgbClr val="002060"/>
                </a:solidFill>
                <a:latin typeface="Arial" charset="0"/>
              </a:rPr>
              <a:t>political parties and political interrelation</a:t>
            </a:r>
            <a:r>
              <a:rPr lang="en-US" sz="2000" smtClean="0">
                <a:solidFill>
                  <a:srgbClr val="002060"/>
                </a:solidFill>
                <a:latin typeface="Arial" charset="0"/>
              </a:rPr>
              <a:t> have contributed significantly in the creation of a culture of corruption through briberies, sponsorships, when Greek state banks (such as ATE) offered </a:t>
            </a:r>
            <a:r>
              <a:rPr lang="en-US" sz="2000" b="1" smtClean="0">
                <a:solidFill>
                  <a:srgbClr val="002060"/>
                </a:solidFill>
                <a:latin typeface="Arial" charset="0"/>
              </a:rPr>
              <a:t>uncontrolled loans in the political parties</a:t>
            </a:r>
            <a:r>
              <a:rPr lang="en-US" sz="2000" smtClean="0">
                <a:solidFill>
                  <a:srgbClr val="002060"/>
                </a:solidFill>
                <a:latin typeface="Arial" charset="0"/>
              </a:rPr>
              <a:t>.</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The present study followed a </a:t>
            </a:r>
            <a:r>
              <a:rPr lang="en-US" sz="2000" b="1" smtClean="0">
                <a:solidFill>
                  <a:srgbClr val="002060"/>
                </a:solidFill>
                <a:latin typeface="Arial" charset="0"/>
              </a:rPr>
              <a:t>qualitative field research analysis</a:t>
            </a:r>
            <a:r>
              <a:rPr lang="en-US" sz="2000" smtClean="0">
                <a:solidFill>
                  <a:srgbClr val="002060"/>
                </a:solidFill>
                <a:latin typeface="Arial" charset="0"/>
              </a:rPr>
              <a:t> method in the collected information and data.</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The study aspires to provide a clearer picture of how the </a:t>
            </a:r>
            <a:r>
              <a:rPr lang="en-US" sz="2000" b="1" smtClean="0">
                <a:solidFill>
                  <a:srgbClr val="002060"/>
                </a:solidFill>
                <a:latin typeface="Arial" charset="0"/>
              </a:rPr>
              <a:t>political corruption essentially "institutionalizes" corruption in all social strata</a:t>
            </a:r>
            <a:r>
              <a:rPr lang="en-US" sz="2000" smtClean="0">
                <a:solidFill>
                  <a:srgbClr val="002060"/>
                </a:solidFill>
                <a:latin typeface="Arial" charset="0"/>
              </a:rPr>
              <a:t> and at the same time does not allow the development of a healthy competitive environment. </a:t>
            </a:r>
          </a:p>
          <a:p>
            <a:pPr algn="just" eaLnBrk="1" hangingPunct="1"/>
            <a:endParaRPr lang="en-US" sz="2000" smtClean="0">
              <a:solidFill>
                <a:srgbClr val="002060"/>
              </a:solidFill>
              <a:latin typeface="Arial" charset="0"/>
            </a:endParaRPr>
          </a:p>
          <a:p>
            <a:pPr algn="just" eaLnBrk="1" hangingPunct="1">
              <a:buFont typeface="Arial" charset="0"/>
              <a:buNone/>
            </a:pPr>
            <a:endParaRPr lang="el-GR"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DADB5D4F-76E1-4F8E-BEB5-CFECAE2F68BF}" type="slidenum">
              <a:rPr lang="el-GR" sz="1200" b="0">
                <a:solidFill>
                  <a:schemeClr val="tx1">
                    <a:tint val="75000"/>
                  </a:schemeClr>
                </a:solidFill>
              </a:rPr>
              <a:pPr algn="r">
                <a:defRPr/>
              </a:pPr>
              <a:t>7</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3"/>
          <p:cNvSpPr>
            <a:spLocks noGrp="1"/>
          </p:cNvSpPr>
          <p:nvPr>
            <p:ph type="title" idx="4294967295"/>
          </p:nvPr>
        </p:nvSpPr>
        <p:spPr>
          <a:xfrm>
            <a:off x="468313" y="260350"/>
            <a:ext cx="8229600" cy="1143000"/>
          </a:xfrm>
        </p:spPr>
        <p:txBody>
          <a:bodyPr/>
          <a:lstStyle/>
          <a:p>
            <a:pPr marL="838200" indent="-838200" algn="l" eaLnBrk="1" hangingPunct="1"/>
            <a:r>
              <a:rPr lang="en-US" sz="3000" smtClean="0">
                <a:solidFill>
                  <a:srgbClr val="002060"/>
                </a:solidFill>
                <a:latin typeface="Arial" charset="0"/>
              </a:rPr>
              <a:t>3. Definitions</a:t>
            </a:r>
            <a:br>
              <a:rPr lang="en-US" sz="3000" smtClean="0">
                <a:solidFill>
                  <a:srgbClr val="002060"/>
                </a:solidFill>
                <a:latin typeface="Arial" charset="0"/>
              </a:rPr>
            </a:br>
            <a:endParaRPr lang="el-GR" sz="3000" smtClean="0">
              <a:solidFill>
                <a:srgbClr val="002060"/>
              </a:solidFill>
              <a:latin typeface="Arial" charset="0"/>
            </a:endParaRPr>
          </a:p>
        </p:txBody>
      </p:sp>
      <p:sp>
        <p:nvSpPr>
          <p:cNvPr id="39938" name="Content Placeholder 4"/>
          <p:cNvSpPr>
            <a:spLocks noGrp="1"/>
          </p:cNvSpPr>
          <p:nvPr>
            <p:ph idx="4294967295"/>
          </p:nvPr>
        </p:nvSpPr>
        <p:spPr>
          <a:xfrm>
            <a:off x="468313" y="1196975"/>
            <a:ext cx="8229600" cy="5040313"/>
          </a:xfrm>
        </p:spPr>
        <p:txBody>
          <a:bodyPr/>
          <a:lstStyle/>
          <a:p>
            <a:pPr algn="just" eaLnBrk="1" hangingPunct="1"/>
            <a:r>
              <a:rPr lang="en-US" sz="2000" b="1" i="1" smtClean="0">
                <a:solidFill>
                  <a:srgbClr val="002060"/>
                </a:solidFill>
                <a:latin typeface="Arial" charset="0"/>
              </a:rPr>
              <a:t>Political corruption</a:t>
            </a:r>
            <a:r>
              <a:rPr lang="en-US" sz="2000" smtClean="0">
                <a:solidFill>
                  <a:srgbClr val="002060"/>
                </a:solidFill>
                <a:latin typeface="Arial" charset="0"/>
              </a:rPr>
              <a:t> is </a:t>
            </a:r>
            <a:r>
              <a:rPr lang="en-US" sz="2000" b="1" smtClean="0">
                <a:solidFill>
                  <a:srgbClr val="002060"/>
                </a:solidFill>
                <a:latin typeface="Arial" charset="0"/>
              </a:rPr>
              <a:t>any transaction between private and public sector actors</a:t>
            </a:r>
            <a:r>
              <a:rPr lang="en-US" sz="2000" smtClean="0">
                <a:solidFill>
                  <a:srgbClr val="002060"/>
                </a:solidFill>
                <a:latin typeface="Arial" charset="0"/>
              </a:rPr>
              <a:t> through which collective goods are illegitimately converted into private-regarding payoffs.</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Political corruption involves political decision makers. It is when the politicians and state agents, who are entitled to make and enforce the laws in the name of the people, are themselves corrupt. </a:t>
            </a:r>
          </a:p>
          <a:p>
            <a:pPr algn="just" eaLnBrk="1" hangingPunct="1"/>
            <a:endParaRPr lang="en-US" sz="1200" smtClean="0">
              <a:solidFill>
                <a:srgbClr val="002060"/>
              </a:solidFill>
              <a:latin typeface="Arial" charset="0"/>
            </a:endParaRPr>
          </a:p>
          <a:p>
            <a:pPr algn="just" eaLnBrk="1" hangingPunct="1"/>
            <a:r>
              <a:rPr lang="en-US" sz="2000" smtClean="0">
                <a:solidFill>
                  <a:srgbClr val="002060"/>
                </a:solidFill>
                <a:latin typeface="Arial" charset="0"/>
              </a:rPr>
              <a:t>Political corruption can be distinguished from </a:t>
            </a:r>
            <a:r>
              <a:rPr lang="en-US" sz="2000" b="1" i="1" smtClean="0">
                <a:solidFill>
                  <a:srgbClr val="002060"/>
                </a:solidFill>
                <a:latin typeface="Arial" charset="0"/>
              </a:rPr>
              <a:t>bureaucratic or petty corruption</a:t>
            </a:r>
            <a:r>
              <a:rPr lang="en-US" sz="2000" smtClean="0">
                <a:solidFill>
                  <a:srgbClr val="002060"/>
                </a:solidFill>
                <a:latin typeface="Arial" charset="0"/>
              </a:rPr>
              <a:t>, which is corruption in the </a:t>
            </a:r>
            <a:r>
              <a:rPr lang="en-US" sz="2000" b="1" smtClean="0">
                <a:solidFill>
                  <a:srgbClr val="002060"/>
                </a:solidFill>
                <a:latin typeface="Arial" charset="0"/>
              </a:rPr>
              <a:t>public administration</a:t>
            </a:r>
            <a:r>
              <a:rPr lang="en-US" sz="2000" smtClean="0">
                <a:solidFill>
                  <a:srgbClr val="002060"/>
                </a:solidFill>
                <a:latin typeface="Arial" charset="0"/>
              </a:rPr>
              <a:t>, at the </a:t>
            </a:r>
            <a:r>
              <a:rPr lang="en-US" sz="2000" b="1" smtClean="0">
                <a:solidFill>
                  <a:srgbClr val="002060"/>
                </a:solidFill>
                <a:latin typeface="Arial" charset="0"/>
              </a:rPr>
              <a:t>implementation end of politics</a:t>
            </a:r>
            <a:r>
              <a:rPr lang="en-US" sz="2000" smtClean="0">
                <a:solidFill>
                  <a:srgbClr val="002060"/>
                </a:solidFill>
                <a:latin typeface="Arial" charset="0"/>
              </a:rPr>
              <a:t>.</a:t>
            </a:r>
          </a:p>
          <a:p>
            <a:pPr algn="just" eaLnBrk="1" hangingPunct="1"/>
            <a:endParaRPr lang="en-US" sz="1200" smtClean="0">
              <a:solidFill>
                <a:srgbClr val="002060"/>
              </a:solidFill>
              <a:latin typeface="Arial" charset="0"/>
            </a:endParaRPr>
          </a:p>
          <a:p>
            <a:pPr algn="just" eaLnBrk="1" hangingPunct="1"/>
            <a:r>
              <a:rPr lang="en-US" sz="2000" b="1" i="1" smtClean="0">
                <a:solidFill>
                  <a:srgbClr val="002060"/>
                </a:solidFill>
                <a:latin typeface="Arial" charset="0"/>
              </a:rPr>
              <a:t>Bribery</a:t>
            </a:r>
            <a:r>
              <a:rPr lang="en-US" sz="2000" smtClean="0">
                <a:solidFill>
                  <a:srgbClr val="002060"/>
                </a:solidFill>
                <a:latin typeface="Arial" charset="0"/>
              </a:rPr>
              <a:t> is the payment of a fixed sum, a certain percentage of a contract, or any other favor in money paid to the state official in charge of making contracts on behalf of the state or otherwise distribute benefits to companies or individuals, businessmen and clients.</a:t>
            </a:r>
          </a:p>
          <a:p>
            <a:pPr algn="just" eaLnBrk="1" hangingPunct="1"/>
            <a:endParaRPr lang="el-GR"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B4188F7B-A18F-4A6E-9216-BFE1CE93CA8D}" type="slidenum">
              <a:rPr lang="el-GR" sz="1200" b="0">
                <a:solidFill>
                  <a:schemeClr val="tx1">
                    <a:tint val="75000"/>
                  </a:schemeClr>
                </a:solidFill>
              </a:rPr>
              <a:pPr algn="r">
                <a:defRPr/>
              </a:pPr>
              <a:t>8</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3"/>
          <p:cNvSpPr>
            <a:spLocks noGrp="1"/>
          </p:cNvSpPr>
          <p:nvPr>
            <p:ph type="title" idx="4294967295"/>
          </p:nvPr>
        </p:nvSpPr>
        <p:spPr>
          <a:xfrm>
            <a:off x="468313" y="260350"/>
            <a:ext cx="8229600" cy="1143000"/>
          </a:xfrm>
        </p:spPr>
        <p:txBody>
          <a:bodyPr/>
          <a:lstStyle/>
          <a:p>
            <a:pPr marL="838200" indent="-838200" algn="l" eaLnBrk="1" hangingPunct="1"/>
            <a:r>
              <a:rPr lang="en-US" sz="3000" smtClean="0">
                <a:solidFill>
                  <a:srgbClr val="002060"/>
                </a:solidFill>
                <a:latin typeface="Arial" charset="0"/>
              </a:rPr>
              <a:t>3. Definitions (</a:t>
            </a:r>
            <a:r>
              <a:rPr lang="en-US" sz="3000" i="1" smtClean="0">
                <a:solidFill>
                  <a:srgbClr val="002060"/>
                </a:solidFill>
                <a:latin typeface="Arial" charset="0"/>
              </a:rPr>
              <a:t>cont.</a:t>
            </a:r>
            <a:r>
              <a:rPr lang="en-US" sz="3000" smtClean="0">
                <a:solidFill>
                  <a:srgbClr val="002060"/>
                </a:solidFill>
                <a:latin typeface="Arial" charset="0"/>
              </a:rPr>
              <a:t>)</a:t>
            </a:r>
            <a:br>
              <a:rPr lang="en-US" sz="3000" smtClean="0">
                <a:solidFill>
                  <a:srgbClr val="002060"/>
                </a:solidFill>
                <a:latin typeface="Arial" charset="0"/>
              </a:rPr>
            </a:br>
            <a:endParaRPr lang="el-GR" sz="3000" smtClean="0">
              <a:solidFill>
                <a:srgbClr val="002060"/>
              </a:solidFill>
              <a:latin typeface="Arial" charset="0"/>
            </a:endParaRPr>
          </a:p>
        </p:txBody>
      </p:sp>
      <p:sp>
        <p:nvSpPr>
          <p:cNvPr id="41986" name="Content Placeholder 4"/>
          <p:cNvSpPr>
            <a:spLocks noGrp="1"/>
          </p:cNvSpPr>
          <p:nvPr>
            <p:ph idx="4294967295"/>
          </p:nvPr>
        </p:nvSpPr>
        <p:spPr>
          <a:xfrm>
            <a:off x="468313" y="1196975"/>
            <a:ext cx="8229600" cy="5040313"/>
          </a:xfrm>
        </p:spPr>
        <p:txBody>
          <a:bodyPr/>
          <a:lstStyle/>
          <a:p>
            <a:pPr algn="just" eaLnBrk="1" hangingPunct="1"/>
            <a:r>
              <a:rPr lang="en-US" sz="2000" b="1" i="1" smtClean="0">
                <a:solidFill>
                  <a:srgbClr val="002060"/>
                </a:solidFill>
                <a:latin typeface="Arial" charset="0"/>
              </a:rPr>
              <a:t>Embezzlement</a:t>
            </a:r>
            <a:r>
              <a:rPr lang="en-US" sz="2000" smtClean="0">
                <a:solidFill>
                  <a:srgbClr val="002060"/>
                </a:solidFill>
                <a:latin typeface="Arial" charset="0"/>
              </a:rPr>
              <a:t> is theft of public resources by public officials, and as such it is understood as another form of misappropriation of public funds. The state official steals from the public institution in which he his employed and from resources he is supposed to administer on behalf of the state and the public. </a:t>
            </a:r>
            <a:r>
              <a:rPr lang="en-US" sz="2000" b="1" i="1" smtClean="0">
                <a:solidFill>
                  <a:srgbClr val="002060"/>
                </a:solidFill>
                <a:latin typeface="Arial" charset="0"/>
              </a:rPr>
              <a:t>Embezzlement is not considered as corruption from a strict legal point of view.</a:t>
            </a:r>
          </a:p>
          <a:p>
            <a:pPr algn="just" eaLnBrk="1" hangingPunct="1"/>
            <a:endParaRPr lang="en-US" sz="1200" b="1" i="1" smtClean="0">
              <a:solidFill>
                <a:srgbClr val="002060"/>
              </a:solidFill>
              <a:latin typeface="Arial" charset="0"/>
            </a:endParaRPr>
          </a:p>
          <a:p>
            <a:pPr algn="just" eaLnBrk="1" hangingPunct="1"/>
            <a:r>
              <a:rPr lang="en-US" sz="2000" b="1" i="1" smtClean="0">
                <a:solidFill>
                  <a:srgbClr val="002060"/>
                </a:solidFill>
                <a:latin typeface="Arial" charset="0"/>
              </a:rPr>
              <a:t>Fraud</a:t>
            </a:r>
            <a:r>
              <a:rPr lang="en-US" sz="2000" smtClean="0">
                <a:solidFill>
                  <a:srgbClr val="002060"/>
                </a:solidFill>
                <a:latin typeface="Arial" charset="0"/>
              </a:rPr>
              <a:t> is a crime that involves some kind of trickery, swindle or deceit, and </a:t>
            </a:r>
            <a:r>
              <a:rPr lang="en-US" sz="2000" b="1" smtClean="0">
                <a:solidFill>
                  <a:srgbClr val="002060"/>
                </a:solidFill>
                <a:latin typeface="Arial" charset="0"/>
              </a:rPr>
              <a:t>it is a broader legal and popular term</a:t>
            </a:r>
            <a:r>
              <a:rPr lang="en-US" sz="2000" smtClean="0">
                <a:solidFill>
                  <a:srgbClr val="002060"/>
                </a:solidFill>
                <a:latin typeface="Arial" charset="0"/>
              </a:rPr>
              <a:t> that covers both bribery and embezzlement.</a:t>
            </a:r>
          </a:p>
          <a:p>
            <a:pPr algn="just" eaLnBrk="1" hangingPunct="1"/>
            <a:endParaRPr lang="en-US" sz="1200" smtClean="0">
              <a:solidFill>
                <a:srgbClr val="002060"/>
              </a:solidFill>
              <a:latin typeface="Arial" charset="0"/>
            </a:endParaRPr>
          </a:p>
          <a:p>
            <a:pPr algn="just" eaLnBrk="1" hangingPunct="1"/>
            <a:r>
              <a:rPr lang="en-US" sz="2000" b="1" i="1" smtClean="0">
                <a:solidFill>
                  <a:srgbClr val="002060"/>
                </a:solidFill>
                <a:latin typeface="Arial" charset="0"/>
              </a:rPr>
              <a:t>Extortion</a:t>
            </a:r>
            <a:r>
              <a:rPr lang="en-US" sz="2000" smtClean="0">
                <a:solidFill>
                  <a:srgbClr val="002060"/>
                </a:solidFill>
                <a:latin typeface="Arial" charset="0"/>
              </a:rPr>
              <a:t> is money (or other resources) extracted by the use of coercion, violence or the threats to use force. </a:t>
            </a:r>
            <a:r>
              <a:rPr lang="en-US" sz="2000" b="1" smtClean="0">
                <a:solidFill>
                  <a:srgbClr val="002060"/>
                </a:solidFill>
                <a:latin typeface="Arial" charset="0"/>
              </a:rPr>
              <a:t>“Protection” or “security” money</a:t>
            </a:r>
            <a:r>
              <a:rPr lang="en-US" sz="2000" smtClean="0">
                <a:solidFill>
                  <a:srgbClr val="002060"/>
                </a:solidFill>
                <a:latin typeface="Arial" charset="0"/>
              </a:rPr>
              <a:t> is resources extorted in the classical, infamous mafia style. </a:t>
            </a:r>
            <a:endParaRPr lang="el-GR" sz="2000" smtClean="0">
              <a:solidFill>
                <a:srgbClr val="002060"/>
              </a:solidFill>
              <a:latin typeface="Arial" charset="0"/>
            </a:endParaRPr>
          </a:p>
        </p:txBody>
      </p:sp>
      <p:sp>
        <p:nvSpPr>
          <p:cNvPr id="4" name="Slide Number Placeholder 3"/>
          <p:cNvSpPr txBox="1">
            <a:spLocks noGrp="1"/>
          </p:cNvSpPr>
          <p:nvPr/>
        </p:nvSpPr>
        <p:spPr>
          <a:xfrm>
            <a:off x="6553200" y="6356350"/>
            <a:ext cx="2133600" cy="365125"/>
          </a:xfrm>
          <a:prstGeom prst="rect">
            <a:avLst/>
          </a:prstGeom>
          <a:noFill/>
        </p:spPr>
        <p:txBody>
          <a:bodyPr anchor="ctr"/>
          <a:lstStyle/>
          <a:p>
            <a:pPr algn="r">
              <a:defRPr/>
            </a:pPr>
            <a:fld id="{0BF232A3-1E5D-4420-A4E5-1A660150DEAA}" type="slidenum">
              <a:rPr lang="el-GR" sz="1200" b="0">
                <a:solidFill>
                  <a:schemeClr val="tx1">
                    <a:tint val="75000"/>
                  </a:schemeClr>
                </a:solidFill>
              </a:rPr>
              <a:pPr algn="r">
                <a:defRPr/>
              </a:pPr>
              <a:t>9</a:t>
            </a:fld>
            <a:endParaRPr lang="el-GR" sz="1200" b="0" dirty="0">
              <a:solidFill>
                <a:schemeClr val="tx1">
                  <a:tint val="75000"/>
                </a:schemeClr>
              </a:solidFill>
            </a:endParaRPr>
          </a:p>
        </p:txBody>
      </p:sp>
      <p:pic>
        <p:nvPicPr>
          <p:cNvPr id="5" name="4 - Εικόνα"/>
          <p:cNvPicPr>
            <a:picLocks noChangeAspect="1" noChangeArrowheads="1"/>
          </p:cNvPicPr>
          <p:nvPr/>
        </p:nvPicPr>
        <p:blipFill>
          <a:blip r:embed="rId3" cstate="print"/>
          <a:srcRect/>
          <a:stretch>
            <a:fillRect/>
          </a:stretch>
        </p:blipFill>
        <p:spPr bwMode="auto">
          <a:xfrm>
            <a:off x="0" y="0"/>
            <a:ext cx="2082800" cy="49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29875</TotalTime>
  <Words>1581</Words>
  <Application>Microsoft Office PowerPoint</Application>
  <PresentationFormat>Προβολή στην οθόνη (4:3)</PresentationFormat>
  <Paragraphs>145</Paragraphs>
  <Slides>14</Slides>
  <Notes>12</Notes>
  <HiddenSlides>0</HiddenSlides>
  <MMClips>0</MMClips>
  <ScaleCrop>false</ScaleCrop>
  <HeadingPairs>
    <vt:vector size="4" baseType="variant">
      <vt:variant>
        <vt:lpstr>Θέμα</vt:lpstr>
      </vt:variant>
      <vt:variant>
        <vt:i4>2</vt:i4>
      </vt:variant>
      <vt:variant>
        <vt:lpstr>Τίτλοι διαφανειών</vt:lpstr>
      </vt:variant>
      <vt:variant>
        <vt:i4>14</vt:i4>
      </vt:variant>
    </vt:vector>
  </HeadingPairs>
  <TitlesOfParts>
    <vt:vector size="16" baseType="lpstr">
      <vt:lpstr>Office Theme</vt:lpstr>
      <vt:lpstr>1_Office Theme</vt:lpstr>
      <vt:lpstr>Διαφάνεια 1</vt:lpstr>
      <vt:lpstr>Διαφάνεια 2</vt:lpstr>
      <vt:lpstr>Foreword to our Project</vt:lpstr>
      <vt:lpstr>Foreword to our Project (cont.)</vt:lpstr>
      <vt:lpstr>Agenda </vt:lpstr>
      <vt:lpstr>1. Introduction </vt:lpstr>
      <vt:lpstr>2. Objectives of our research study </vt:lpstr>
      <vt:lpstr>3. Definitions </vt:lpstr>
      <vt:lpstr>3. Definitions (cont.) </vt:lpstr>
      <vt:lpstr>4. Preliminary results from our questionnaire survey</vt:lpstr>
      <vt:lpstr>4. Preliminary results from our questionnaire survey (cont.)</vt:lpstr>
      <vt:lpstr>4. Preliminary results from our questionnaire survey (cont.)</vt:lpstr>
      <vt:lpstr>4. Preliminary results from our questionnaire survey (cont.)</vt:lpstr>
      <vt:lpstr>5. Conclusions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EU-Turkey relations</dc:title>
  <dc:creator>Panayiotis</dc:creator>
  <cp:lastModifiedBy>xenaki</cp:lastModifiedBy>
  <cp:revision>709</cp:revision>
  <dcterms:created xsi:type="dcterms:W3CDTF">2010-05-08T16:01:45Z</dcterms:created>
  <dcterms:modified xsi:type="dcterms:W3CDTF">2016-01-25T15:38:36Z</dcterms:modified>
</cp:coreProperties>
</file>